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WccfgNiEpBto5KLPhYFlUQ==" hashData="MXBg2d3Q/8/EKSt3pSLV+JQyncYAq8YFoJb3VGs4Sp6a18ykBPBK9UUbCdqQ89uYWxdbsRa9GHrutrGCXgrJaA=="/>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7" d="100"/>
          <a:sy n="97" d="100"/>
        </p:scale>
        <p:origin x="30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517775"/>
          </a:xfrm>
        </p:spPr>
        <p:txBody>
          <a:bodyPr/>
          <a:lstStyle/>
          <a:p>
            <a:r>
              <a:rPr lang="en-US"/>
              <a:t>Click to edit Master title style</a:t>
            </a:r>
            <a:endParaRPr lang="en-US" dirty="0"/>
          </a:p>
        </p:txBody>
      </p:sp>
      <p:sp>
        <p:nvSpPr>
          <p:cNvPr id="4" name="Rectangle 4"/>
          <p:cNvSpPr>
            <a:spLocks noGrp="1" noChangeArrowheads="1"/>
          </p:cNvSpPr>
          <p:nvPr>
            <p:ph type="dt" sz="half" idx="10"/>
          </p:nvPr>
        </p:nvSpPr>
        <p:spPr>
          <a:ln/>
        </p:spPr>
        <p:txBody>
          <a:bodyPr/>
          <a:lstStyle>
            <a:lvl1pPr>
              <a:defRPr/>
            </a:lvl1pPr>
          </a:lstStyle>
          <a:p>
            <a:fld id="{A3C7C136-D824-4771-A4E3-AA6D7D39D00A}" type="datetimeFigureOut">
              <a:rPr lang="en-US" smtClean="0"/>
              <a:t>4/30/2021</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Slide Number Placeholder 3"/>
          <p:cNvSpPr>
            <a:spLocks noGrp="1"/>
          </p:cNvSpPr>
          <p:nvPr>
            <p:ph type="sldNum" sz="quarter" idx="12"/>
          </p:nvPr>
        </p:nvSpPr>
        <p:spPr>
          <a:ln/>
        </p:spPr>
        <p:txBody>
          <a:bodyPr/>
          <a:lstStyle>
            <a:lvl1pPr>
              <a:defRPr/>
            </a:lvl1pPr>
          </a:lstStyle>
          <a:p>
            <a:fld id="{230365B5-AA1B-47CC-8BCA-1380060D939D}" type="slidenum">
              <a:rPr lang="en-US" smtClean="0"/>
              <a:t>‹#›</a:t>
            </a:fld>
            <a:endParaRPr lang="en-US"/>
          </a:p>
        </p:txBody>
      </p:sp>
    </p:spTree>
    <p:extLst>
      <p:ext uri="{BB962C8B-B14F-4D97-AF65-F5344CB8AC3E}">
        <p14:creationId xmlns:p14="http://schemas.microsoft.com/office/powerpoint/2010/main" val="2463763333"/>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1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Rectangle 4"/>
          <p:cNvSpPr>
            <a:spLocks noGrp="1" noChangeArrowheads="1"/>
          </p:cNvSpPr>
          <p:nvPr>
            <p:ph type="dt" sz="half" idx="10"/>
          </p:nvPr>
        </p:nvSpPr>
        <p:spPr>
          <a:ln/>
        </p:spPr>
        <p:txBody>
          <a:bodyPr/>
          <a:lstStyle>
            <a:lvl1pPr>
              <a:defRPr/>
            </a:lvl1pPr>
          </a:lstStyle>
          <a:p>
            <a:fld id="{A3C7C136-D824-4771-A4E3-AA6D7D39D00A}" type="datetimeFigureOut">
              <a:rPr lang="en-US" smtClean="0"/>
              <a:t>4/30/2021</a:t>
            </a:fld>
            <a:endParaRPr lang="en-US"/>
          </a:p>
        </p:txBody>
      </p:sp>
      <p:sp>
        <p:nvSpPr>
          <p:cNvPr id="7" name="Rectangle 5"/>
          <p:cNvSpPr>
            <a:spLocks noGrp="1" noChangeArrowheads="1"/>
          </p:cNvSpPr>
          <p:nvPr>
            <p:ph type="ftr" sz="quarter" idx="11"/>
          </p:nvPr>
        </p:nvSpPr>
        <p:spPr>
          <a:ln/>
        </p:spPr>
        <p:txBody>
          <a:bodyPr/>
          <a:lstStyle>
            <a:lvl1pPr>
              <a:defRPr/>
            </a:lvl1pPr>
          </a:lstStyle>
          <a:p>
            <a:endParaRPr lang="en-US"/>
          </a:p>
        </p:txBody>
      </p:sp>
      <p:sp>
        <p:nvSpPr>
          <p:cNvPr id="8" name="Slide Number Placeholder 3"/>
          <p:cNvSpPr>
            <a:spLocks noGrp="1"/>
          </p:cNvSpPr>
          <p:nvPr>
            <p:ph type="sldNum" sz="quarter" idx="12"/>
          </p:nvPr>
        </p:nvSpPr>
        <p:spPr>
          <a:ln/>
        </p:spPr>
        <p:txBody>
          <a:bodyPr/>
          <a:lstStyle>
            <a:lvl1pPr>
              <a:defRPr/>
            </a:lvl1pPr>
          </a:lstStyle>
          <a:p>
            <a:fld id="{230365B5-AA1B-47CC-8BCA-1380060D939D}" type="slidenum">
              <a:rPr lang="en-US" smtClean="0"/>
              <a:t>‹#›</a:t>
            </a:fld>
            <a:endParaRPr lang="en-US"/>
          </a:p>
        </p:txBody>
      </p:sp>
    </p:spTree>
    <p:extLst>
      <p:ext uri="{BB962C8B-B14F-4D97-AF65-F5344CB8AC3E}">
        <p14:creationId xmlns:p14="http://schemas.microsoft.com/office/powerpoint/2010/main" val="3489589013"/>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fld id="{A3C7C136-D824-4771-A4E3-AA6D7D39D00A}" type="datetimeFigureOut">
              <a:rPr lang="en-US" smtClean="0"/>
              <a:t>4/30/2021</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Slide Number Placeholder 3"/>
          <p:cNvSpPr>
            <a:spLocks noGrp="1"/>
          </p:cNvSpPr>
          <p:nvPr>
            <p:ph type="sldNum" sz="quarter" idx="12"/>
          </p:nvPr>
        </p:nvSpPr>
        <p:spPr>
          <a:ln/>
        </p:spPr>
        <p:txBody>
          <a:bodyPr/>
          <a:lstStyle>
            <a:lvl1pPr>
              <a:defRPr/>
            </a:lvl1pPr>
          </a:lstStyle>
          <a:p>
            <a:fld id="{230365B5-AA1B-47CC-8BCA-1380060D939D}" type="slidenum">
              <a:rPr lang="en-US" smtClean="0"/>
              <a:t>‹#›</a:t>
            </a:fld>
            <a:endParaRPr lang="en-US"/>
          </a:p>
        </p:txBody>
      </p:sp>
    </p:spTree>
    <p:extLst>
      <p:ext uri="{BB962C8B-B14F-4D97-AF65-F5344CB8AC3E}">
        <p14:creationId xmlns:p14="http://schemas.microsoft.com/office/powerpoint/2010/main" val="621648853"/>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smtClean="0"/>
            </a:lvl1pPr>
          </a:lstStyle>
          <a:p>
            <a:fld id="{A3C7C136-D824-4771-A4E3-AA6D7D39D00A}" type="datetimeFigureOut">
              <a:rPr lang="en-US" smtClean="0"/>
              <a:t>4/30/2021</a:t>
            </a:fld>
            <a:endParaRPr lang="en-US"/>
          </a:p>
        </p:txBody>
      </p:sp>
      <p:sp>
        <p:nvSpPr>
          <p:cNvPr id="3" name="Rectangle 5"/>
          <p:cNvSpPr>
            <a:spLocks noGrp="1" noChangeArrowheads="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a:xfrm>
            <a:off x="6934200" y="6245225"/>
            <a:ext cx="2133600" cy="476250"/>
          </a:xfrm>
        </p:spPr>
        <p:txBody>
          <a:bodyPr/>
          <a:lstStyle>
            <a:lvl1pPr>
              <a:defRPr/>
            </a:lvl1pPr>
          </a:lstStyle>
          <a:p>
            <a:fld id="{230365B5-AA1B-47CC-8BCA-1380060D939D}" type="slidenum">
              <a:rPr lang="en-US" smtClean="0"/>
              <a:t>‹#›</a:t>
            </a:fld>
            <a:endParaRPr lang="en-US"/>
          </a:p>
        </p:txBody>
      </p:sp>
    </p:spTree>
    <p:extLst>
      <p:ext uri="{BB962C8B-B14F-4D97-AF65-F5344CB8AC3E}">
        <p14:creationId xmlns:p14="http://schemas.microsoft.com/office/powerpoint/2010/main" val="2646957629"/>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A3C7C136-D824-4771-A4E3-AA6D7D39D00A}" type="datetimeFigureOut">
              <a:rPr lang="en-US" smtClean="0"/>
              <a:t>4/30/2021</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230365B5-AA1B-47CC-8BCA-1380060D939D}" type="slidenum">
              <a:rPr lang="en-US" smtClean="0"/>
              <a:t>‹#›</a:t>
            </a:fld>
            <a:endParaRPr lang="en-US"/>
          </a:p>
        </p:txBody>
      </p:sp>
    </p:spTree>
    <p:extLst>
      <p:ext uri="{BB962C8B-B14F-4D97-AF65-F5344CB8AC3E}">
        <p14:creationId xmlns:p14="http://schemas.microsoft.com/office/powerpoint/2010/main" val="2327910016"/>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A3C7C136-D824-4771-A4E3-AA6D7D39D00A}" type="datetimeFigureOut">
              <a:rPr lang="en-US" smtClean="0"/>
              <a:t>4/30/2021</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230365B5-AA1B-47CC-8BCA-1380060D939D}" type="slidenum">
              <a:rPr lang="en-US" smtClean="0"/>
              <a:t>‹#›</a:t>
            </a:fld>
            <a:endParaRPr lang="en-US"/>
          </a:p>
        </p:txBody>
      </p:sp>
    </p:spTree>
    <p:extLst>
      <p:ext uri="{BB962C8B-B14F-4D97-AF65-F5344CB8AC3E}">
        <p14:creationId xmlns:p14="http://schemas.microsoft.com/office/powerpoint/2010/main" val="2738864976"/>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A3C7C136-D824-4771-A4E3-AA6D7D39D00A}" type="datetimeFigureOut">
              <a:rPr lang="en-US" smtClean="0"/>
              <a:t>4/30/2021</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Slide Number Placeholder 3"/>
          <p:cNvSpPr>
            <a:spLocks noGrp="1"/>
          </p:cNvSpPr>
          <p:nvPr>
            <p:ph type="sldNum" sz="quarter" idx="12"/>
          </p:nvPr>
        </p:nvSpPr>
        <p:spPr>
          <a:ln/>
        </p:spPr>
        <p:txBody>
          <a:bodyPr/>
          <a:lstStyle>
            <a:lvl1pPr>
              <a:defRPr/>
            </a:lvl1pPr>
          </a:lstStyle>
          <a:p>
            <a:fld id="{230365B5-AA1B-47CC-8BCA-1380060D939D}" type="slidenum">
              <a:rPr lang="en-US" smtClean="0"/>
              <a:t>‹#›</a:t>
            </a:fld>
            <a:endParaRPr lang="en-US"/>
          </a:p>
        </p:txBody>
      </p:sp>
    </p:spTree>
    <p:extLst>
      <p:ext uri="{BB962C8B-B14F-4D97-AF65-F5344CB8AC3E}">
        <p14:creationId xmlns:p14="http://schemas.microsoft.com/office/powerpoint/2010/main" val="3404731402"/>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410200"/>
          </a:xfrm>
        </p:spPr>
        <p:txBody>
          <a:bodyPr vert="eaVert"/>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A3C7C136-D824-4771-A4E3-AA6D7D39D00A}" type="datetimeFigureOut">
              <a:rPr lang="en-US" smtClean="0"/>
              <a:t>4/30/2021</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Slide Number Placeholder 3"/>
          <p:cNvSpPr>
            <a:spLocks noGrp="1"/>
          </p:cNvSpPr>
          <p:nvPr>
            <p:ph type="sldNum" sz="quarter" idx="12"/>
          </p:nvPr>
        </p:nvSpPr>
        <p:spPr>
          <a:ln/>
        </p:spPr>
        <p:txBody>
          <a:bodyPr/>
          <a:lstStyle>
            <a:lvl1pPr>
              <a:defRPr/>
            </a:lvl1pPr>
          </a:lstStyle>
          <a:p>
            <a:fld id="{230365B5-AA1B-47CC-8BCA-1380060D939D}" type="slidenum">
              <a:rPr lang="en-US" smtClean="0"/>
              <a:t>‹#›</a:t>
            </a:fld>
            <a:endParaRPr lang="en-US"/>
          </a:p>
        </p:txBody>
      </p:sp>
    </p:spTree>
    <p:extLst>
      <p:ext uri="{BB962C8B-B14F-4D97-AF65-F5344CB8AC3E}">
        <p14:creationId xmlns:p14="http://schemas.microsoft.com/office/powerpoint/2010/main" val="2979588430"/>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39763"/>
          </a:xfrm>
        </p:spPr>
        <p:txBody>
          <a:bodyPr/>
          <a:lstStyle/>
          <a:p>
            <a:r>
              <a:rPr lang="en-US"/>
              <a:t>Click to edit Master title style</a:t>
            </a:r>
          </a:p>
        </p:txBody>
      </p:sp>
      <p:sp>
        <p:nvSpPr>
          <p:cNvPr id="3" name="Content Placeholder 2"/>
          <p:cNvSpPr>
            <a:spLocks noGrp="1"/>
          </p:cNvSpPr>
          <p:nvPr>
            <p:ph idx="1"/>
          </p:nvPr>
        </p:nvSpPr>
        <p:spPr>
          <a:xfrm>
            <a:off x="457200" y="1068388"/>
            <a:ext cx="8229600" cy="4646612"/>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A3C7C136-D824-4771-A4E3-AA6D7D39D00A}" type="datetimeFigureOut">
              <a:rPr lang="en-US" smtClean="0"/>
              <a:t>4/30/2021</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Slide Number Placeholder 3"/>
          <p:cNvSpPr>
            <a:spLocks noGrp="1"/>
          </p:cNvSpPr>
          <p:nvPr>
            <p:ph type="sldNum" sz="quarter" idx="12"/>
          </p:nvPr>
        </p:nvSpPr>
        <p:spPr>
          <a:ln/>
        </p:spPr>
        <p:txBody>
          <a:bodyPr/>
          <a:lstStyle>
            <a:lvl1pPr>
              <a:defRPr/>
            </a:lvl1pPr>
          </a:lstStyle>
          <a:p>
            <a:fld id="{230365B5-AA1B-47CC-8BCA-1380060D939D}" type="slidenum">
              <a:rPr lang="en-US" smtClean="0"/>
              <a:t>‹#›</a:t>
            </a:fld>
            <a:endParaRPr lang="en-US"/>
          </a:p>
        </p:txBody>
      </p:sp>
    </p:spTree>
    <p:extLst>
      <p:ext uri="{BB962C8B-B14F-4D97-AF65-F5344CB8AC3E}">
        <p14:creationId xmlns:p14="http://schemas.microsoft.com/office/powerpoint/2010/main" val="1060081881"/>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A3C7C136-D824-4771-A4E3-AA6D7D39D00A}" type="datetimeFigureOut">
              <a:rPr lang="en-US" smtClean="0"/>
              <a:t>4/30/2021</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Slide Number Placeholder 3"/>
          <p:cNvSpPr>
            <a:spLocks noGrp="1"/>
          </p:cNvSpPr>
          <p:nvPr>
            <p:ph type="sldNum" sz="quarter" idx="12"/>
          </p:nvPr>
        </p:nvSpPr>
        <p:spPr>
          <a:ln/>
        </p:spPr>
        <p:txBody>
          <a:bodyPr/>
          <a:lstStyle>
            <a:lvl1pPr>
              <a:defRPr/>
            </a:lvl1pPr>
          </a:lstStyle>
          <a:p>
            <a:fld id="{230365B5-AA1B-47CC-8BCA-1380060D939D}" type="slidenum">
              <a:rPr lang="en-US" smtClean="0"/>
              <a:t>‹#›</a:t>
            </a:fld>
            <a:endParaRPr lang="en-US"/>
          </a:p>
        </p:txBody>
      </p:sp>
    </p:spTree>
    <p:extLst>
      <p:ext uri="{BB962C8B-B14F-4D97-AF65-F5344CB8AC3E}">
        <p14:creationId xmlns:p14="http://schemas.microsoft.com/office/powerpoint/2010/main" val="4043168147"/>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C7C136-D824-4771-A4E3-AA6D7D39D00A}" type="datetimeFigureOut">
              <a:rPr lang="en-US" smtClean="0"/>
              <a:t>4/30/2021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0365B5-AA1B-47CC-8BCA-1380060D939D}" type="slidenum">
              <a:rPr lang="en-US" smtClean="0"/>
              <a:t>‹#›</a:t>
            </a:fld>
            <a:endParaRPr lang="en-US"/>
          </a:p>
        </p:txBody>
      </p:sp>
    </p:spTree>
    <p:extLst>
      <p:ext uri="{BB962C8B-B14F-4D97-AF65-F5344CB8AC3E}">
        <p14:creationId xmlns:p14="http://schemas.microsoft.com/office/powerpoint/2010/main" val="123449989"/>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marL="0">
              <a:defRPr sz="2800" b="0"/>
            </a:lvl1pPr>
            <a:lvl2pPr>
              <a:defRPr sz="2800" b="0"/>
            </a:lvl2pPr>
            <a:lvl3pPr>
              <a:defRPr sz="2800" b="0"/>
            </a:lvl3pPr>
            <a:lvl4pPr marL="1371600" indent="-342900">
              <a:buSzPct val="75000"/>
              <a:buFont typeface="Wingdings" panose="05000000000000000000" pitchFamily="2" charset="2"/>
              <a:buChar char="§"/>
              <a:defRPr sz="2800" b="0"/>
            </a:lvl4pPr>
            <a:lvl5pPr>
              <a:defRPr sz="2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ftr" sz="quarter" idx="10"/>
          </p:nvPr>
        </p:nvSpPr>
        <p:spPr/>
        <p:txBody>
          <a:bodyPr/>
          <a:lstStyle>
            <a:lvl1pPr>
              <a:defRPr/>
            </a:lvl1pPr>
          </a:lstStyle>
          <a:p>
            <a:endParaRPr lang="en-US"/>
          </a:p>
        </p:txBody>
      </p:sp>
      <p:sp>
        <p:nvSpPr>
          <p:cNvPr id="5" name="Slide Number Placeholder 3"/>
          <p:cNvSpPr>
            <a:spLocks noGrp="1"/>
          </p:cNvSpPr>
          <p:nvPr>
            <p:ph type="sldNum" sz="quarter" idx="12"/>
          </p:nvPr>
        </p:nvSpPr>
        <p:spPr>
          <a:xfrm>
            <a:off x="6553200" y="6245225"/>
            <a:ext cx="2133600" cy="476250"/>
          </a:xfrm>
          <a:ln/>
        </p:spPr>
        <p:txBody>
          <a:bodyPr/>
          <a:lstStyle>
            <a:lvl1pPr>
              <a:defRPr/>
            </a:lvl1pPr>
          </a:lstStyle>
          <a:p>
            <a:fld id="{230365B5-AA1B-47CC-8BCA-1380060D939D}" type="slidenum">
              <a:rPr lang="en-US" smtClean="0"/>
              <a:t>‹#›</a:t>
            </a:fld>
            <a:endParaRPr lang="en-US"/>
          </a:p>
        </p:txBody>
      </p:sp>
    </p:spTree>
    <p:extLst>
      <p:ext uri="{BB962C8B-B14F-4D97-AF65-F5344CB8AC3E}">
        <p14:creationId xmlns:p14="http://schemas.microsoft.com/office/powerpoint/2010/main" val="4105054198"/>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A3C7C136-D824-4771-A4E3-AA6D7D39D00A}" type="datetimeFigureOut">
              <a:rPr lang="en-US" smtClean="0"/>
              <a:t>4/30/2021</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Slide Number Placeholder 3"/>
          <p:cNvSpPr>
            <a:spLocks noGrp="1"/>
          </p:cNvSpPr>
          <p:nvPr>
            <p:ph type="sldNum" sz="quarter" idx="12"/>
          </p:nvPr>
        </p:nvSpPr>
        <p:spPr>
          <a:ln/>
        </p:spPr>
        <p:txBody>
          <a:bodyPr/>
          <a:lstStyle>
            <a:lvl1pPr>
              <a:defRPr/>
            </a:lvl1pPr>
          </a:lstStyle>
          <a:p>
            <a:fld id="{230365B5-AA1B-47CC-8BCA-1380060D939D}" type="slidenum">
              <a:rPr lang="en-US" smtClean="0"/>
              <a:t>‹#›</a:t>
            </a:fld>
            <a:endParaRPr lang="en-US"/>
          </a:p>
        </p:txBody>
      </p:sp>
    </p:spTree>
    <p:extLst>
      <p:ext uri="{BB962C8B-B14F-4D97-AF65-F5344CB8AC3E}">
        <p14:creationId xmlns:p14="http://schemas.microsoft.com/office/powerpoint/2010/main" val="2539929249"/>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lumn (Pic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fld id="{A3C7C136-D824-4771-A4E3-AA6D7D39D00A}" type="datetimeFigureOut">
              <a:rPr lang="en-US" smtClean="0"/>
              <a:t>4/30/2021</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230365B5-AA1B-47CC-8BCA-1380060D939D}" type="slidenum">
              <a:rPr lang="en-US" smtClean="0"/>
              <a:t>‹#›</a:t>
            </a:fld>
            <a:endParaRPr lang="en-US"/>
          </a:p>
        </p:txBody>
      </p:sp>
      <p:sp>
        <p:nvSpPr>
          <p:cNvPr id="4" name="Content Placeholder 3"/>
          <p:cNvSpPr>
            <a:spLocks noGrp="1"/>
          </p:cNvSpPr>
          <p:nvPr>
            <p:ph sz="quarter" idx="13"/>
          </p:nvPr>
        </p:nvSpPr>
        <p:spPr>
          <a:xfrm>
            <a:off x="457200" y="1153077"/>
            <a:ext cx="4114800" cy="44926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4572001" y="1153077"/>
            <a:ext cx="4114800" cy="44926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40624296"/>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lumn (Pic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fld id="{A3C7C136-D824-4771-A4E3-AA6D7D39D00A}" type="datetimeFigureOut">
              <a:rPr lang="en-US" smtClean="0"/>
              <a:t>4/30/2021</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230365B5-AA1B-47CC-8BCA-1380060D939D}" type="slidenum">
              <a:rPr lang="en-US" smtClean="0"/>
              <a:t>‹#›</a:t>
            </a:fld>
            <a:endParaRPr lang="en-US"/>
          </a:p>
        </p:txBody>
      </p:sp>
      <p:sp>
        <p:nvSpPr>
          <p:cNvPr id="9" name="Content Placeholder 3"/>
          <p:cNvSpPr>
            <a:spLocks noGrp="1"/>
          </p:cNvSpPr>
          <p:nvPr>
            <p:ph sz="quarter" idx="13"/>
          </p:nvPr>
        </p:nvSpPr>
        <p:spPr>
          <a:xfrm>
            <a:off x="457200" y="1153077"/>
            <a:ext cx="4114800" cy="456192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4572001" y="1153077"/>
            <a:ext cx="4114800" cy="456192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35688348"/>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ne Column: Image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fld id="{A3C7C136-D824-4771-A4E3-AA6D7D39D00A}" type="datetimeFigureOut">
              <a:rPr lang="en-US" smtClean="0"/>
              <a:t>4/30/2021</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230365B5-AA1B-47CC-8BCA-1380060D939D}" type="slidenum">
              <a:rPr lang="en-US" smtClean="0"/>
              <a:t>‹#›</a:t>
            </a:fld>
            <a:endParaRPr lang="en-US"/>
          </a:p>
        </p:txBody>
      </p:sp>
      <p:sp>
        <p:nvSpPr>
          <p:cNvPr id="9" name="Content Placeholder 3"/>
          <p:cNvSpPr>
            <a:spLocks noGrp="1"/>
          </p:cNvSpPr>
          <p:nvPr>
            <p:ph sz="quarter" idx="13"/>
          </p:nvPr>
        </p:nvSpPr>
        <p:spPr>
          <a:xfrm>
            <a:off x="457200" y="1153078"/>
            <a:ext cx="8229600" cy="22759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457201" y="3472070"/>
            <a:ext cx="8229600" cy="223285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50108477"/>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One Column TopBottom Top Sma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fld id="{A3C7C136-D824-4771-A4E3-AA6D7D39D00A}" type="datetimeFigureOut">
              <a:rPr lang="en-US" smtClean="0"/>
              <a:t>4/30/2021</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230365B5-AA1B-47CC-8BCA-1380060D939D}" type="slidenum">
              <a:rPr lang="en-US" smtClean="0"/>
              <a:t>‹#›</a:t>
            </a:fld>
            <a:endParaRPr lang="en-US"/>
          </a:p>
        </p:txBody>
      </p:sp>
      <p:sp>
        <p:nvSpPr>
          <p:cNvPr id="9" name="Content Placeholder 3"/>
          <p:cNvSpPr>
            <a:spLocks noGrp="1"/>
          </p:cNvSpPr>
          <p:nvPr>
            <p:ph sz="quarter" idx="13"/>
          </p:nvPr>
        </p:nvSpPr>
        <p:spPr>
          <a:xfrm>
            <a:off x="457200" y="1153078"/>
            <a:ext cx="8229600" cy="88275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457201" y="2057400"/>
            <a:ext cx="8229600" cy="36475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88442322"/>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wo Column Small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fld id="{A3C7C136-D824-4771-A4E3-AA6D7D39D00A}" type="datetimeFigureOut">
              <a:rPr lang="en-US" smtClean="0"/>
              <a:t>4/30/2021</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230365B5-AA1B-47CC-8BCA-1380060D939D}" type="slidenum">
              <a:rPr lang="en-US" smtClean="0"/>
              <a:t>‹#›</a:t>
            </a:fld>
            <a:endParaRPr lang="en-US"/>
          </a:p>
        </p:txBody>
      </p:sp>
      <p:sp>
        <p:nvSpPr>
          <p:cNvPr id="4" name="Content Placeholder 3"/>
          <p:cNvSpPr>
            <a:spLocks noGrp="1"/>
          </p:cNvSpPr>
          <p:nvPr>
            <p:ph sz="quarter" idx="13"/>
          </p:nvPr>
        </p:nvSpPr>
        <p:spPr>
          <a:xfrm>
            <a:off x="457201" y="1153077"/>
            <a:ext cx="1371600" cy="456192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1905001" y="1153077"/>
            <a:ext cx="6781800" cy="456192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8446088"/>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wo Column Small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fld id="{A3C7C136-D824-4771-A4E3-AA6D7D39D00A}" type="datetimeFigureOut">
              <a:rPr lang="en-US" smtClean="0"/>
              <a:t>4/30/2021</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230365B5-AA1B-47CC-8BCA-1380060D939D}" type="slidenum">
              <a:rPr lang="en-US" smtClean="0"/>
              <a:t>‹#›</a:t>
            </a:fld>
            <a:endParaRPr lang="en-US"/>
          </a:p>
        </p:txBody>
      </p:sp>
      <p:sp>
        <p:nvSpPr>
          <p:cNvPr id="4" name="Content Placeholder 3"/>
          <p:cNvSpPr>
            <a:spLocks noGrp="1"/>
          </p:cNvSpPr>
          <p:nvPr>
            <p:ph sz="quarter" idx="13"/>
          </p:nvPr>
        </p:nvSpPr>
        <p:spPr>
          <a:xfrm>
            <a:off x="457201" y="1153078"/>
            <a:ext cx="5943598" cy="455184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6400799" y="1153077"/>
            <a:ext cx="2286001" cy="455184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75090676"/>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FEMA Visual Templat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198437"/>
            <a:ext cx="8229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Rectangle 3"/>
          <p:cNvSpPr>
            <a:spLocks noGrp="1" noChangeArrowheads="1"/>
          </p:cNvSpPr>
          <p:nvPr>
            <p:ph type="body" idx="1"/>
          </p:nvPr>
        </p:nvSpPr>
        <p:spPr bwMode="auto">
          <a:xfrm>
            <a:off x="457200" y="1068388"/>
            <a:ext cx="8229600" cy="464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b="0" smtClean="0">
                <a:latin typeface="+mn-lt"/>
                <a:cs typeface="+mn-cs"/>
              </a:defRPr>
            </a:lvl1pPr>
          </a:lstStyle>
          <a:p>
            <a:fld id="{A3C7C136-D824-4771-A4E3-AA6D7D39D00A}" type="datetimeFigureOut">
              <a:rPr lang="en-US" smtClean="0"/>
              <a:t>4/30/2021</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b="0">
                <a:latin typeface="+mn-lt"/>
                <a:cs typeface="+mn-cs"/>
              </a:defRPr>
            </a:lvl1pPr>
          </a:lstStyle>
          <a:p>
            <a:endParaRPr lang="en-US"/>
          </a:p>
        </p:txBody>
      </p:sp>
      <p:cxnSp>
        <p:nvCxnSpPr>
          <p:cNvPr id="8" name="Straight Connector 7"/>
          <p:cNvCxnSpPr/>
          <p:nvPr/>
        </p:nvCxnSpPr>
        <p:spPr>
          <a:xfrm>
            <a:off x="457200" y="990600"/>
            <a:ext cx="80772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600" b="0" i="0" baseline="0" smtClean="0">
                <a:solidFill>
                  <a:srgbClr val="F4F8FE"/>
                </a:solidFill>
                <a:latin typeface="+mn-lt"/>
                <a:cs typeface="+mn-cs"/>
              </a:defRPr>
            </a:lvl1pPr>
          </a:lstStyle>
          <a:p>
            <a:fld id="{230365B5-AA1B-47CC-8BCA-1380060D939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ransition>
    <p:wipe dir="r"/>
  </p:transition>
  <p:txStyles>
    <p:titleStyle>
      <a:lvl1pPr algn="l" rtl="0" eaLnBrk="1" fontAlgn="base" hangingPunct="1">
        <a:spcBef>
          <a:spcPct val="0"/>
        </a:spcBef>
        <a:spcAft>
          <a:spcPct val="0"/>
        </a:spcAft>
        <a:defRPr sz="3800" b="1">
          <a:solidFill>
            <a:srgbClr val="000066"/>
          </a:solidFill>
          <a:latin typeface="+mj-lt"/>
          <a:ea typeface="+mj-ea"/>
          <a:cs typeface="+mj-cs"/>
        </a:defRPr>
      </a:lvl1pPr>
      <a:lvl2pPr algn="l" rtl="0" eaLnBrk="1" fontAlgn="base" hangingPunct="1">
        <a:spcBef>
          <a:spcPct val="0"/>
        </a:spcBef>
        <a:spcAft>
          <a:spcPct val="0"/>
        </a:spcAft>
        <a:defRPr sz="3800" b="1">
          <a:solidFill>
            <a:srgbClr val="000066"/>
          </a:solidFill>
          <a:latin typeface="Times New Roman" pitchFamily="18" charset="0"/>
          <a:cs typeface="Arial" charset="0"/>
        </a:defRPr>
      </a:lvl2pPr>
      <a:lvl3pPr algn="l" rtl="0" eaLnBrk="1" fontAlgn="base" hangingPunct="1">
        <a:spcBef>
          <a:spcPct val="0"/>
        </a:spcBef>
        <a:spcAft>
          <a:spcPct val="0"/>
        </a:spcAft>
        <a:defRPr sz="3800" b="1">
          <a:solidFill>
            <a:srgbClr val="000066"/>
          </a:solidFill>
          <a:latin typeface="Times New Roman" pitchFamily="18" charset="0"/>
          <a:cs typeface="Arial" charset="0"/>
        </a:defRPr>
      </a:lvl3pPr>
      <a:lvl4pPr algn="l" rtl="0" eaLnBrk="1" fontAlgn="base" hangingPunct="1">
        <a:spcBef>
          <a:spcPct val="0"/>
        </a:spcBef>
        <a:spcAft>
          <a:spcPct val="0"/>
        </a:spcAft>
        <a:defRPr sz="3800" b="1">
          <a:solidFill>
            <a:srgbClr val="000066"/>
          </a:solidFill>
          <a:latin typeface="Times New Roman" pitchFamily="18" charset="0"/>
          <a:cs typeface="Arial" charset="0"/>
        </a:defRPr>
      </a:lvl4pPr>
      <a:lvl5pPr algn="l" rtl="0" eaLnBrk="1" fontAlgn="base" hangingPunct="1">
        <a:spcBef>
          <a:spcPct val="0"/>
        </a:spcBef>
        <a:spcAft>
          <a:spcPct val="0"/>
        </a:spcAft>
        <a:defRPr sz="3800" b="1">
          <a:solidFill>
            <a:srgbClr val="000066"/>
          </a:solidFill>
          <a:latin typeface="Times New Roman" pitchFamily="18" charset="0"/>
          <a:cs typeface="Arial" charset="0"/>
        </a:defRPr>
      </a:lvl5pPr>
      <a:lvl6pPr marL="457200" algn="l" rtl="0" eaLnBrk="1" fontAlgn="base" hangingPunct="1">
        <a:spcBef>
          <a:spcPct val="0"/>
        </a:spcBef>
        <a:spcAft>
          <a:spcPct val="0"/>
        </a:spcAft>
        <a:defRPr sz="3800" b="1">
          <a:solidFill>
            <a:srgbClr val="000066"/>
          </a:solidFill>
          <a:latin typeface="Times New Roman" pitchFamily="18" charset="0"/>
          <a:cs typeface="Arial" charset="0"/>
        </a:defRPr>
      </a:lvl6pPr>
      <a:lvl7pPr marL="914400" algn="l" rtl="0" eaLnBrk="1" fontAlgn="base" hangingPunct="1">
        <a:spcBef>
          <a:spcPct val="0"/>
        </a:spcBef>
        <a:spcAft>
          <a:spcPct val="0"/>
        </a:spcAft>
        <a:defRPr sz="3800" b="1">
          <a:solidFill>
            <a:srgbClr val="000066"/>
          </a:solidFill>
          <a:latin typeface="Times New Roman" pitchFamily="18" charset="0"/>
          <a:cs typeface="Arial" charset="0"/>
        </a:defRPr>
      </a:lvl7pPr>
      <a:lvl8pPr marL="1371600" algn="l" rtl="0" eaLnBrk="1" fontAlgn="base" hangingPunct="1">
        <a:spcBef>
          <a:spcPct val="0"/>
        </a:spcBef>
        <a:spcAft>
          <a:spcPct val="0"/>
        </a:spcAft>
        <a:defRPr sz="3800" b="1">
          <a:solidFill>
            <a:srgbClr val="000066"/>
          </a:solidFill>
          <a:latin typeface="Times New Roman" pitchFamily="18" charset="0"/>
          <a:cs typeface="Arial" charset="0"/>
        </a:defRPr>
      </a:lvl8pPr>
      <a:lvl9pPr marL="1828800" algn="l" rtl="0" eaLnBrk="1" fontAlgn="base" hangingPunct="1">
        <a:spcBef>
          <a:spcPct val="0"/>
        </a:spcBef>
        <a:spcAft>
          <a:spcPct val="0"/>
        </a:spcAft>
        <a:defRPr sz="3800" b="1">
          <a:solidFill>
            <a:srgbClr val="000066"/>
          </a:solidFill>
          <a:latin typeface="Times New Roman" pitchFamily="18" charset="0"/>
          <a:cs typeface="Arial" charset="0"/>
        </a:defRPr>
      </a:lvl9pPr>
    </p:titleStyle>
    <p:bodyStyle>
      <a:lvl1pPr marL="0" indent="0" algn="l" rtl="0" eaLnBrk="1" fontAlgn="base" hangingPunct="1">
        <a:spcBef>
          <a:spcPct val="20000"/>
        </a:spcBef>
        <a:spcAft>
          <a:spcPct val="0"/>
        </a:spcAft>
        <a:buNone/>
        <a:tabLst>
          <a:tab pos="401638" algn="l"/>
        </a:tabLst>
        <a:defRPr sz="2800" b="0" baseline="0">
          <a:solidFill>
            <a:srgbClr val="000066"/>
          </a:solidFill>
          <a:latin typeface="+mn-lt"/>
          <a:ea typeface="+mn-ea"/>
          <a:cs typeface="+mn-cs"/>
        </a:defRPr>
      </a:lvl1pPr>
      <a:lvl2pPr marL="457200" indent="-342900" algn="l" rtl="0" eaLnBrk="1" fontAlgn="base" hangingPunct="1">
        <a:spcBef>
          <a:spcPct val="20000"/>
        </a:spcBef>
        <a:spcAft>
          <a:spcPct val="0"/>
        </a:spcAft>
        <a:buFont typeface="Arial" panose="020B0604020202020204" pitchFamily="34" charset="0"/>
        <a:buChar char="•"/>
        <a:tabLst>
          <a:tab pos="401638" algn="l"/>
        </a:tabLst>
        <a:defRPr sz="2800" b="0" baseline="0">
          <a:solidFill>
            <a:srgbClr val="000066"/>
          </a:solidFill>
          <a:latin typeface="+mn-lt"/>
          <a:cs typeface="+mn-cs"/>
        </a:defRPr>
      </a:lvl2pPr>
      <a:lvl3pPr marL="914400" indent="-342900" algn="l" rtl="0" eaLnBrk="1" fontAlgn="base" hangingPunct="1">
        <a:spcBef>
          <a:spcPct val="20000"/>
        </a:spcBef>
        <a:spcAft>
          <a:spcPct val="0"/>
        </a:spcAft>
        <a:buFont typeface="Wingdings" pitchFamily="2" charset="2"/>
        <a:buChar char="§"/>
        <a:tabLst>
          <a:tab pos="401638" algn="l"/>
        </a:tabLst>
        <a:defRPr sz="2800" b="0" baseline="0">
          <a:solidFill>
            <a:srgbClr val="000066"/>
          </a:solidFill>
          <a:latin typeface="+mn-lt"/>
          <a:cs typeface="+mn-cs"/>
        </a:defRPr>
      </a:lvl3pPr>
      <a:lvl4pPr marL="1371600" indent="-342900" algn="l" rtl="0" eaLnBrk="1" fontAlgn="base" hangingPunct="1">
        <a:spcBef>
          <a:spcPct val="20000"/>
        </a:spcBef>
        <a:spcAft>
          <a:spcPct val="0"/>
        </a:spcAft>
        <a:buFont typeface="Wingdings" pitchFamily="2" charset="2"/>
        <a:buChar char="§"/>
        <a:tabLst>
          <a:tab pos="401638" algn="l"/>
        </a:tabLst>
        <a:defRPr sz="2800" b="0" baseline="0">
          <a:solidFill>
            <a:srgbClr val="000066"/>
          </a:solidFill>
          <a:latin typeface="+mn-lt"/>
          <a:cs typeface="+mn-cs"/>
        </a:defRPr>
      </a:lvl4pPr>
      <a:lvl5pPr marL="21748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5pPr>
      <a:lvl6pPr marL="26320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6pPr>
      <a:lvl7pPr marL="30892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7pPr>
      <a:lvl8pPr marL="35464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8pPr>
      <a:lvl9pPr marL="40036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rtlt.preptoolkit.fema.gov/" TargetMode="Externa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Objetivos de la unidad </a:t>
            </a:r>
          </a:p>
        </p:txBody>
      </p:sp>
      <p:sp>
        <p:nvSpPr>
          <p:cNvPr id="3" name="Content Placeholder 2">
            <a:extLst>
              <a:ext uri="{FF2B5EF4-FFF2-40B4-BE49-F238E27FC236}">
                <a16:creationId xmlns:a16="http://schemas.microsoft.com/office/drawing/2014/main" id="{D6DA239A-38C0-4B5B-98FC-A8D0A855AC34}"/>
              </a:ext>
            </a:extLst>
          </p:cNvPr>
          <p:cNvSpPr>
            <a:spLocks noGrp="1"/>
          </p:cNvSpPr>
          <p:nvPr>
            <p:ph idx="1"/>
          </p:nvPr>
        </p:nvSpPr>
        <p:spPr/>
        <p:txBody>
          <a:bodyPr>
            <a:normAutofit fontScale="92500" lnSpcReduction="20000"/>
          </a:bodyPr>
          <a:lstStyle/>
          <a:p>
            <a:pPr fontAlgn="auto">
              <a:spcBef>
                <a:spcPct val="100000"/>
              </a:spcBef>
              <a:spcAft>
                <a:spcPts val="0"/>
              </a:spcAft>
              <a:buSzPct val="99000"/>
              <a:tabLst/>
            </a:pPr>
            <a:r>
              <a:rPr lang="es-ES" kern="1200">
                <a:sym typeface="Arial"/>
              </a:rPr>
              <a:t>La lección de flexibilidad organizativa le presenta la flexibilidad dentro de la estructura organizativa estándar de ICS.</a:t>
            </a:r>
          </a:p>
          <a:p>
            <a:pPr fontAlgn="auto">
              <a:spcBef>
                <a:spcPct val="100000"/>
              </a:spcBef>
              <a:spcAft>
                <a:spcPts val="0"/>
              </a:spcAft>
              <a:buSzPct val="99000"/>
              <a:tabLst/>
            </a:pPr>
            <a:r>
              <a:rPr lang="es-ES" kern="1200">
                <a:sym typeface="Arial"/>
              </a:rPr>
              <a:t>Al final de esta unidad, los estudiantes podrán:</a:t>
            </a:r>
          </a:p>
          <a:p>
            <a:pPr marL="254000" lvl="1" indent="-254000" fontAlgn="auto">
              <a:spcBef>
                <a:spcPct val="100000"/>
              </a:spcBef>
              <a:spcAft>
                <a:spcPts val="0"/>
              </a:spcAft>
              <a:buSzPct val="99000"/>
              <a:buFont typeface="Arial"/>
              <a:buChar char="•"/>
              <a:tabLst/>
            </a:pPr>
            <a:r>
              <a:rPr lang="es-ES" kern="1200">
                <a:ea typeface="+mn-ea"/>
                <a:sym typeface="Arial"/>
              </a:rPr>
              <a:t>Explicar cómo la organización modular se expande y se contrae.</a:t>
            </a:r>
          </a:p>
          <a:p>
            <a:pPr marL="254000" lvl="1" indent="-254000" fontAlgn="auto">
              <a:spcBef>
                <a:spcPct val="100000"/>
              </a:spcBef>
              <a:spcAft>
                <a:spcPts val="0"/>
              </a:spcAft>
              <a:buSzPct val="99000"/>
              <a:buFont typeface="Arial"/>
              <a:buChar char="•"/>
              <a:tabLst/>
            </a:pPr>
            <a:r>
              <a:rPr lang="es-ES" kern="1200">
                <a:ea typeface="+mn-ea"/>
                <a:sym typeface="Arial"/>
              </a:rPr>
              <a:t>Identificar los factores a considerar cuando se analiza la complejidad de un incidente.</a:t>
            </a:r>
          </a:p>
          <a:p>
            <a:pPr marL="254000" lvl="1" indent="-254000" fontAlgn="auto">
              <a:spcBef>
                <a:spcPct val="100000"/>
              </a:spcBef>
              <a:spcAft>
                <a:spcPts val="0"/>
              </a:spcAft>
              <a:buSzPct val="99000"/>
              <a:buFont typeface="Arial"/>
              <a:buChar char="•"/>
              <a:tabLst/>
            </a:pPr>
            <a:r>
              <a:rPr lang="es-ES" kern="1200">
                <a:ea typeface="+mn-ea"/>
                <a:sym typeface="Arial"/>
              </a:rPr>
              <a:t>Definir los cinco tipos de incidents.</a:t>
            </a:r>
            <a:endParaRPr lang="en-US"/>
          </a:p>
        </p:txBody>
      </p:sp>
      <p:sp>
        <p:nvSpPr>
          <p:cNvPr id="6" name="Slide Number Placeholder 5">
            <a:extLst>
              <a:ext uri="{FF2B5EF4-FFF2-40B4-BE49-F238E27FC236}">
                <a16:creationId xmlns:a16="http://schemas.microsoft.com/office/drawing/2014/main" id="{F50F0557-3D5E-48DF-AD60-58517FB72CFC}"/>
              </a:ext>
            </a:extLst>
          </p:cNvPr>
          <p:cNvSpPr>
            <a:spLocks noGrp="1"/>
          </p:cNvSpPr>
          <p:nvPr>
            <p:ph type="sldNum" sz="quarter" idx="12"/>
          </p:nvPr>
        </p:nvSpPr>
        <p:spPr/>
        <p:txBody>
          <a:bodyPr/>
          <a:lstStyle/>
          <a:p>
            <a:pPr>
              <a:spcBef>
                <a:spcPts val="100"/>
              </a:spcBef>
              <a:buSzPct val="99000"/>
            </a:pPr>
            <a:fld id="{230365B5-AA1B-47CC-8BCA-1380060D939D}" type="slidenum">
              <a:rPr lang="en-US" smtClean="0"/>
              <a:pPr>
                <a:spcBef>
                  <a:spcPts val="100"/>
                </a:spcBef>
                <a:buSzPct val="99000"/>
              </a:pPr>
              <a:t>1</a:t>
            </a:fld>
            <a:endParaRPr lang="en-US"/>
          </a:p>
        </p:txBody>
      </p:sp>
    </p:spTree>
    <p:extLst>
      <p:ext uri="{BB962C8B-B14F-4D97-AF65-F5344CB8AC3E}">
        <p14:creationId xmlns:p14="http://schemas.microsoft.com/office/powerpoint/2010/main" val="2779401176"/>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s-ES"/>
              <a:t>Predecir la carga de trabajo incidente </a:t>
            </a:r>
            <a:endParaRPr lang="en-US"/>
          </a:p>
        </p:txBody>
      </p:sp>
      <p:sp>
        <p:nvSpPr>
          <p:cNvPr id="3" name="Content Placeholder 2">
            <a:extLst>
              <a:ext uri="{FF2B5EF4-FFF2-40B4-BE49-F238E27FC236}">
                <a16:creationId xmlns:a16="http://schemas.microsoft.com/office/drawing/2014/main" id="{AC1A36D8-F609-411D-9024-3BB2C7F57564}"/>
              </a:ext>
            </a:extLst>
          </p:cNvPr>
          <p:cNvSpPr>
            <a:spLocks noGrp="1"/>
          </p:cNvSpPr>
          <p:nvPr>
            <p:ph sz="quarter" idx="13"/>
          </p:nvPr>
        </p:nvSpPr>
        <p:spPr/>
        <p:txBody>
          <a:bodyPr>
            <a:normAutofit fontScale="55000" lnSpcReduction="20000"/>
          </a:bodyPr>
          <a:lstStyle/>
          <a:p>
            <a:pPr fontAlgn="auto">
              <a:spcBef>
                <a:spcPct val="100000"/>
              </a:spcBef>
              <a:buSzPct val="99000"/>
              <a:tabLst/>
            </a:pPr>
            <a:r>
              <a:rPr lang="es-ES" kern="1200">
                <a:sym typeface="Arial"/>
              </a:rPr>
              <a:t>Los patrones de carga de trabajo del incidente a menudo son predecibles a lo largo del ciclo de vida del incidente. Varios ejemplos se proporcionan a continuación: </a:t>
            </a:r>
          </a:p>
          <a:p>
            <a:pPr fontAlgn="auto">
              <a:spcBef>
                <a:spcPct val="100000"/>
              </a:spcBef>
              <a:buSzPct val="99000"/>
              <a:tabLst/>
            </a:pPr>
            <a:r>
              <a:rPr lang="es-ES" b="1" kern="1200">
                <a:sym typeface="Arial"/>
              </a:rPr>
              <a:t>Sección de Operaciones</a:t>
            </a:r>
            <a:r>
              <a:rPr lang="es-ES" kern="1200">
                <a:sym typeface="Arial"/>
              </a:rPr>
              <a:t>: La carga de trabajo en Operaciones es inmediata y a menudo masiva. En un incidente que aumenta rápidamente, el Jefe de la Sección de Operaciones debe determinar las tácticas apropiadas; organizar, asignar y supervisar recursos; y al mismo tiempo participar en el proceso de planificación. </a:t>
            </a:r>
          </a:p>
          <a:p>
            <a:pPr fontAlgn="auto">
              <a:spcBef>
                <a:spcPct val="100000"/>
              </a:spcBef>
              <a:buSzPct val="99000"/>
              <a:tabLst/>
            </a:pPr>
            <a:r>
              <a:rPr lang="es-ES" b="1" kern="1200">
                <a:sym typeface="Arial"/>
              </a:rPr>
              <a:t>Sección de planificación</a:t>
            </a:r>
            <a:r>
              <a:rPr lang="es-ES" kern="1200">
                <a:sym typeface="Arial"/>
              </a:rPr>
              <a:t>: los recursos y las unidades de situación estarán muy ocupados en las fases iniciales del incidente. En las etapas posteriores, la carga de trabajo de las Unidades de Documentación y Desmovilización aumentará. </a:t>
            </a:r>
          </a:p>
          <a:p>
            <a:pPr>
              <a:spcBef>
                <a:spcPct val="100000"/>
              </a:spcBef>
              <a:buSzPct val="99000"/>
            </a:pPr>
            <a:r>
              <a:rPr lang="es-ES" b="1" kern="1200">
                <a:sym typeface="Arial"/>
              </a:rPr>
              <a:t>Sección de logística:</a:t>
            </a:r>
            <a:r>
              <a:rPr lang="es-ES" kern="1200">
                <a:sym typeface="Arial"/>
              </a:rPr>
              <a:t> Las Unidades de suministro y comunicaciones estarán muy activas en las etapas iniciales y finales del incidente.</a:t>
            </a:r>
            <a:endParaRPr lang="en-US"/>
          </a:p>
        </p:txBody>
      </p:sp>
      <p:pic>
        <p:nvPicPr>
          <p:cNvPr id="8" name="Content Placeholder 7" descr="Three picture collage of emergency personnel including: EMTs, Emergency Responder looking at map, and disaster workers talking.">
            <a:extLst>
              <a:ext uri="{FF2B5EF4-FFF2-40B4-BE49-F238E27FC236}">
                <a16:creationId xmlns:a16="http://schemas.microsoft.com/office/drawing/2014/main" id="{4D729B63-4643-426B-ABBA-3A8956FF8E9D}"/>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6591300" y="2085975"/>
            <a:ext cx="1905000" cy="2686050"/>
          </a:xfrm>
          <a:prstGeom prst="rect">
            <a:avLst/>
          </a:prstGeom>
        </p:spPr>
      </p:pic>
      <p:sp>
        <p:nvSpPr>
          <p:cNvPr id="9" name="Slide Number Placeholder 8">
            <a:extLst>
              <a:ext uri="{FF2B5EF4-FFF2-40B4-BE49-F238E27FC236}">
                <a16:creationId xmlns:a16="http://schemas.microsoft.com/office/drawing/2014/main" id="{55D10C38-216F-4CE2-84D6-F8D672A28402}"/>
              </a:ext>
            </a:extLst>
          </p:cNvPr>
          <p:cNvSpPr>
            <a:spLocks noGrp="1"/>
          </p:cNvSpPr>
          <p:nvPr>
            <p:ph type="sldNum" sz="quarter" idx="12"/>
          </p:nvPr>
        </p:nvSpPr>
        <p:spPr/>
        <p:txBody>
          <a:bodyPr/>
          <a:lstStyle/>
          <a:p>
            <a:pPr>
              <a:spcBef>
                <a:spcPts val="100"/>
              </a:spcBef>
              <a:buSzPct val="99000"/>
            </a:pPr>
            <a:fld id="{230365B5-AA1B-47CC-8BCA-1380060D939D}" type="slidenum">
              <a:rPr lang="en-US" smtClean="0"/>
              <a:pPr>
                <a:spcBef>
                  <a:spcPts val="100"/>
                </a:spcBef>
                <a:buSzPct val="99000"/>
              </a:pPr>
              <a:t>10</a:t>
            </a:fld>
            <a:endParaRPr lang="en-US"/>
          </a:p>
        </p:txBody>
      </p:sp>
    </p:spTree>
    <p:extLst>
      <p:ext uri="{BB962C8B-B14F-4D97-AF65-F5344CB8AC3E}">
        <p14:creationId xmlns:p14="http://schemas.microsoft.com/office/powerpoint/2010/main" val="2505912597"/>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s-ES"/>
              <a:t>Analizando la complejidad del incidente </a:t>
            </a:r>
            <a:endParaRPr lang="en-US"/>
          </a:p>
        </p:txBody>
      </p:sp>
      <p:sp>
        <p:nvSpPr>
          <p:cNvPr id="3" name="Content Placeholder 2">
            <a:extLst>
              <a:ext uri="{FF2B5EF4-FFF2-40B4-BE49-F238E27FC236}">
                <a16:creationId xmlns:a16="http://schemas.microsoft.com/office/drawing/2014/main" id="{721BFE14-271E-4EB1-8AF7-B7B814B2281C}"/>
              </a:ext>
            </a:extLst>
          </p:cNvPr>
          <p:cNvSpPr>
            <a:spLocks noGrp="1"/>
          </p:cNvSpPr>
          <p:nvPr>
            <p:ph sz="quarter" idx="13"/>
          </p:nvPr>
        </p:nvSpPr>
        <p:spPr/>
        <p:txBody>
          <a:bodyPr>
            <a:normAutofit fontScale="77500" lnSpcReduction="20000"/>
          </a:bodyPr>
          <a:lstStyle/>
          <a:p>
            <a:pPr fontAlgn="auto">
              <a:spcBef>
                <a:spcPct val="100000"/>
              </a:spcBef>
              <a:spcAft>
                <a:spcPts val="0"/>
              </a:spcAft>
              <a:buSzPct val="99000"/>
              <a:tabLst/>
            </a:pPr>
            <a:r>
              <a:rPr lang="es-ES" kern="1200">
                <a:sym typeface="Arial"/>
              </a:rPr>
              <a:t>Es importante encontrar el equilibrio adecuado al determinar las necesidades de recursos. Tener muy pocos recursos puede llevar a la pérdida de vidas y propiedades, mientras que tener demasiados recursos puede dar lugar a personal no calificado desplegado sin la supervisión adecuada. </a:t>
            </a:r>
          </a:p>
          <a:p>
            <a:pPr fontAlgn="auto">
              <a:spcBef>
                <a:spcPct val="100000"/>
              </a:spcBef>
              <a:spcAft>
                <a:spcPts val="0"/>
              </a:spcAft>
              <a:buSzPct val="99000"/>
              <a:tabLst/>
            </a:pPr>
            <a:r>
              <a:rPr lang="es-ES" kern="1200">
                <a:sym typeface="Arial"/>
              </a:rPr>
              <a:t>Un análisis de complejidad puede ayudar a: </a:t>
            </a:r>
          </a:p>
          <a:p>
            <a:pPr marL="254000" lvl="1" indent="-254000" fontAlgn="auto">
              <a:spcBef>
                <a:spcPct val="100000"/>
              </a:spcBef>
              <a:spcAft>
                <a:spcPts val="0"/>
              </a:spcAft>
              <a:buSzPct val="99000"/>
              <a:buFont typeface="Arial"/>
              <a:buChar char="•"/>
              <a:tabLst/>
            </a:pPr>
            <a:r>
              <a:rPr lang="es-ES" kern="1200">
                <a:ea typeface="+mn-ea"/>
                <a:sym typeface="Arial"/>
              </a:rPr>
              <a:t>Identificar los requisitos de recursos </a:t>
            </a:r>
          </a:p>
          <a:p>
            <a:pPr marL="254000" lvl="1" indent="-254000" fontAlgn="auto">
              <a:spcBef>
                <a:spcPct val="100000"/>
              </a:spcBef>
              <a:spcAft>
                <a:spcPts val="0"/>
              </a:spcAft>
              <a:buSzPct val="99000"/>
              <a:buFont typeface="Arial"/>
              <a:buChar char="•"/>
              <a:tabLst/>
            </a:pPr>
            <a:r>
              <a:rPr lang="es-ES" kern="1200">
                <a:ea typeface="+mn-ea"/>
                <a:sym typeface="Arial"/>
              </a:rPr>
              <a:t>Determinar si la estructura de gestión existente es apropiada</a:t>
            </a:r>
            <a:endParaRPr lang="en-US"/>
          </a:p>
        </p:txBody>
      </p:sp>
      <p:pic>
        <p:nvPicPr>
          <p:cNvPr id="8" name="Content Placeholder 7" descr="A group of people at a table looking at maps">
            <a:extLst>
              <a:ext uri="{FF2B5EF4-FFF2-40B4-BE49-F238E27FC236}">
                <a16:creationId xmlns:a16="http://schemas.microsoft.com/office/drawing/2014/main" id="{55E97DA4-9713-4036-9D4D-0651D959E933}"/>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6686550" y="2338387"/>
            <a:ext cx="1714500" cy="2181225"/>
          </a:xfrm>
          <a:prstGeom prst="rect">
            <a:avLst/>
          </a:prstGeom>
        </p:spPr>
      </p:pic>
      <p:sp>
        <p:nvSpPr>
          <p:cNvPr id="9" name="Slide Number Placeholder 8">
            <a:extLst>
              <a:ext uri="{FF2B5EF4-FFF2-40B4-BE49-F238E27FC236}">
                <a16:creationId xmlns:a16="http://schemas.microsoft.com/office/drawing/2014/main" id="{0B1FDBED-C1E0-46CE-9C72-EE396324F12B}"/>
              </a:ext>
            </a:extLst>
          </p:cNvPr>
          <p:cNvSpPr>
            <a:spLocks noGrp="1"/>
          </p:cNvSpPr>
          <p:nvPr>
            <p:ph type="sldNum" sz="quarter" idx="12"/>
          </p:nvPr>
        </p:nvSpPr>
        <p:spPr/>
        <p:txBody>
          <a:bodyPr/>
          <a:lstStyle/>
          <a:p>
            <a:pPr>
              <a:spcBef>
                <a:spcPts val="100"/>
              </a:spcBef>
              <a:buSzPct val="99000"/>
            </a:pPr>
            <a:fld id="{230365B5-AA1B-47CC-8BCA-1380060D939D}" type="slidenum">
              <a:rPr lang="en-US" smtClean="0"/>
              <a:pPr>
                <a:spcBef>
                  <a:spcPts val="100"/>
                </a:spcBef>
                <a:buSzPct val="99000"/>
              </a:pPr>
              <a:t>11</a:t>
            </a:fld>
            <a:endParaRPr lang="en-US"/>
          </a:p>
        </p:txBody>
      </p:sp>
    </p:spTree>
    <p:extLst>
      <p:ext uri="{BB962C8B-B14F-4D97-AF65-F5344CB8AC3E}">
        <p14:creationId xmlns:p14="http://schemas.microsoft.com/office/powerpoint/2010/main" val="4240700523"/>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s-ES"/>
              <a:t>ACTIVIDAD: ANÁLISIS DE COMPLEJIDAD - Estudiantes </a:t>
            </a:r>
            <a:endParaRPr lang="en-US"/>
          </a:p>
        </p:txBody>
      </p:sp>
      <p:sp>
        <p:nvSpPr>
          <p:cNvPr id="8" name="Slide Number Placeholder 7">
            <a:extLst>
              <a:ext uri="{FF2B5EF4-FFF2-40B4-BE49-F238E27FC236}">
                <a16:creationId xmlns:a16="http://schemas.microsoft.com/office/drawing/2014/main" id="{13846DB7-8F48-44F8-83C0-555D8E6FA71B}"/>
              </a:ext>
            </a:extLst>
          </p:cNvPr>
          <p:cNvSpPr>
            <a:spLocks noGrp="1"/>
          </p:cNvSpPr>
          <p:nvPr>
            <p:ph type="sldNum" sz="quarter" idx="12"/>
          </p:nvPr>
        </p:nvSpPr>
        <p:spPr/>
        <p:txBody>
          <a:bodyPr/>
          <a:lstStyle/>
          <a:p>
            <a:pPr>
              <a:spcBef>
                <a:spcPts val="100"/>
              </a:spcBef>
              <a:buSzPct val="99000"/>
            </a:pPr>
            <a:fld id="{230365B5-AA1B-47CC-8BCA-1380060D939D}" type="slidenum">
              <a:rPr lang="en-US" smtClean="0"/>
              <a:pPr>
                <a:spcBef>
                  <a:spcPts val="100"/>
                </a:spcBef>
                <a:buSzPct val="99000"/>
              </a:pPr>
              <a:t>12</a:t>
            </a:fld>
            <a:endParaRPr lang="en-US"/>
          </a:p>
        </p:txBody>
      </p:sp>
      <p:pic>
        <p:nvPicPr>
          <p:cNvPr id="7" name="Content Placeholder 6" descr="Activity">
            <a:extLst>
              <a:ext uri="{FF2B5EF4-FFF2-40B4-BE49-F238E27FC236}">
                <a16:creationId xmlns:a16="http://schemas.microsoft.com/office/drawing/2014/main" id="{FC6ADE52-B958-4443-AE43-CA13D03826E3}"/>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904842" y="3195604"/>
            <a:ext cx="476316" cy="476316"/>
          </a:xfrm>
          <a:prstGeom prst="rect">
            <a:avLst/>
          </a:prstGeom>
        </p:spPr>
      </p:pic>
      <p:sp>
        <p:nvSpPr>
          <p:cNvPr id="9" name="Content Placeholder 8">
            <a:extLst>
              <a:ext uri="{FF2B5EF4-FFF2-40B4-BE49-F238E27FC236}">
                <a16:creationId xmlns:a16="http://schemas.microsoft.com/office/drawing/2014/main" id="{A0102171-E047-4860-A13C-D05957534797}"/>
              </a:ext>
            </a:extLst>
          </p:cNvPr>
          <p:cNvSpPr>
            <a:spLocks noGrp="1"/>
          </p:cNvSpPr>
          <p:nvPr>
            <p:ph sz="quarter" idx="14"/>
          </p:nvPr>
        </p:nvSpPr>
        <p:spPr/>
        <p:txBody>
          <a:bodyPr>
            <a:noAutofit/>
          </a:bodyPr>
          <a:lstStyle/>
          <a:p>
            <a:pPr lvl="0">
              <a:spcBef>
                <a:spcPct val="100000"/>
              </a:spcBef>
              <a:buClrTx/>
            </a:pPr>
            <a:r>
              <a:rPr lang="es-ES" sz="1200" b="1" dirty="0">
                <a:sym typeface="Arial"/>
              </a:rPr>
              <a:t>Propósito de la actividad</a:t>
            </a:r>
            <a:r>
              <a:rPr lang="es-ES" sz="1200" dirty="0">
                <a:sym typeface="Arial"/>
              </a:rPr>
              <a:t>: Brindar a los estudiantes práctica para identificar los indicadores que se consideran al analizar y determinar la complejidad de un incidente. </a:t>
            </a:r>
          </a:p>
          <a:p>
            <a:pPr lvl="0">
              <a:spcBef>
                <a:spcPct val="100000"/>
              </a:spcBef>
              <a:buClrTx/>
            </a:pPr>
            <a:r>
              <a:rPr lang="es-ES" sz="1200" b="1" dirty="0">
                <a:sym typeface="Arial"/>
              </a:rPr>
              <a:t>Tiempo:</a:t>
            </a:r>
            <a:r>
              <a:rPr lang="es-ES" sz="1200" dirty="0">
                <a:sym typeface="Arial"/>
              </a:rPr>
              <a:t> 20 minutos. </a:t>
            </a:r>
          </a:p>
          <a:p>
            <a:pPr lvl="0">
              <a:spcBef>
                <a:spcPct val="100000"/>
              </a:spcBef>
              <a:buClrTx/>
            </a:pPr>
            <a:r>
              <a:rPr lang="es-ES" sz="1200" b="1" dirty="0">
                <a:sym typeface="Arial"/>
              </a:rPr>
              <a:t>Instrucciones:</a:t>
            </a:r>
            <a:r>
              <a:rPr lang="es-ES" sz="1200" dirty="0">
                <a:sym typeface="Arial"/>
              </a:rPr>
              <a:t> Trabajando en tu equipo:</a:t>
            </a:r>
          </a:p>
          <a:p>
            <a:pPr lvl="1">
              <a:spcBef>
                <a:spcPct val="50000"/>
              </a:spcBef>
              <a:buSzPct val="100000"/>
              <a:buFont typeface="Arial"/>
              <a:buAutoNum type="arabicPeriod"/>
            </a:pPr>
            <a:r>
              <a:rPr lang="es-ES" sz="1200" dirty="0">
                <a:sym typeface="Arial"/>
              </a:rPr>
              <a:t>Seleccione un incidente (por ejemplo, inundación, colapso del edificio, ruptura de la tubería de agua, accidente en el puente, rehenes, materiales peligrosos, incendios, brotes de enfermedades, eventos planificados, etc.). (O puede que desee asignar un tipo de incidente a cada equipo). </a:t>
            </a:r>
          </a:p>
          <a:p>
            <a:pPr lvl="1">
              <a:spcBef>
                <a:spcPct val="50000"/>
              </a:spcBef>
              <a:buSzPct val="100000"/>
              <a:buFont typeface="Arial"/>
              <a:buAutoNum type="arabicPeriod"/>
            </a:pPr>
            <a:r>
              <a:rPr lang="es-ES" sz="1200" dirty="0">
                <a:sym typeface="Arial"/>
              </a:rPr>
              <a:t>Utilizando la hoja de trabajo en el Manual del estudiante (consulte la página siguiente), identifique una lista de indicadores que podría considerar para determinar la complejidad de este incidente. Enumere los tres factores críticos principales en el papel de gráfico. </a:t>
            </a:r>
          </a:p>
          <a:p>
            <a:pPr lvl="1">
              <a:spcBef>
                <a:spcPct val="50000"/>
              </a:spcBef>
              <a:buSzPct val="100000"/>
              <a:buFont typeface="Arial"/>
              <a:buAutoNum type="arabicPeriod"/>
            </a:pPr>
            <a:r>
              <a:rPr lang="es-ES" sz="1200" dirty="0">
                <a:sym typeface="Arial"/>
              </a:rPr>
              <a:t>Elija un portavoz y prepárese para presentar su análisis de complejidad a la clase en 15 minutos.</a:t>
            </a:r>
          </a:p>
          <a:p>
            <a:pPr lvl="0">
              <a:spcBef>
                <a:spcPct val="100000"/>
              </a:spcBef>
              <a:buClrTx/>
            </a:pPr>
            <a:r>
              <a:rPr lang="es-ES" sz="1200" b="1" u="sng" dirty="0">
                <a:sym typeface="Arial"/>
              </a:rPr>
              <a:t>Instrucciones de </a:t>
            </a:r>
            <a:r>
              <a:rPr lang="es-ES" sz="1200" b="1" u="sng" dirty="0" err="1">
                <a:sym typeface="Arial"/>
              </a:rPr>
              <a:t>Debrief</a:t>
            </a:r>
            <a:r>
              <a:rPr lang="es-ES" sz="1200" b="1" u="sng" dirty="0">
                <a:sym typeface="Arial"/>
              </a:rPr>
              <a:t>:</a:t>
            </a:r>
            <a:endParaRPr lang="es-ES" sz="1200" dirty="0">
              <a:sym typeface="Arial"/>
            </a:endParaRPr>
          </a:p>
          <a:p>
            <a:pPr marL="514350" indent="-514350" fontAlgn="t">
              <a:buFont typeface="+mj-lt"/>
              <a:buAutoNum type="arabicPeriod"/>
            </a:pPr>
            <a:r>
              <a:rPr lang="es-ES" sz="1200" dirty="0"/>
              <a:t>Controlar el tiempo. Después de 15 minutos, tiempo de llamada. </a:t>
            </a:r>
          </a:p>
          <a:p>
            <a:pPr marL="514350" indent="-514350" fontAlgn="t">
              <a:buFont typeface="+mj-lt"/>
              <a:buAutoNum type="arabicPeriod"/>
            </a:pPr>
            <a:r>
              <a:rPr lang="es-ES" sz="1200" dirty="0"/>
              <a:t>Pídale a cada portavoz que presente los tres indicadores principales. </a:t>
            </a:r>
          </a:p>
          <a:p>
            <a:pPr marL="514350" indent="-514350" fontAlgn="t">
              <a:buFont typeface="+mj-lt"/>
              <a:buAutoNum type="arabicPeriod"/>
            </a:pPr>
            <a:r>
              <a:rPr lang="es-ES" sz="1200" dirty="0"/>
              <a:t>Comparar las similitudes y diferencias entre los indicadores presentados. </a:t>
            </a:r>
          </a:p>
          <a:p>
            <a:pPr marL="514350" indent="-514350" fontAlgn="t">
              <a:buFont typeface="+mj-lt"/>
              <a:buAutoNum type="arabicPeriod"/>
            </a:pPr>
            <a:r>
              <a:rPr lang="es-ES" sz="1200" dirty="0"/>
              <a:t>Resumir los principales puntos de aprendizaje de esta actividad.</a:t>
            </a:r>
            <a:endParaRPr lang="es-ES" sz="1200" dirty="0">
              <a:effectLst/>
            </a:endParaRPr>
          </a:p>
        </p:txBody>
      </p:sp>
    </p:spTree>
    <p:extLst>
      <p:ext uri="{BB962C8B-B14F-4D97-AF65-F5344CB8AC3E}">
        <p14:creationId xmlns:p14="http://schemas.microsoft.com/office/powerpoint/2010/main" val="3614063713"/>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s-ES"/>
              <a:t>Incidencia de complejidad y necesidades de recursos </a:t>
            </a:r>
            <a:endParaRPr lang="en-US"/>
          </a:p>
        </p:txBody>
      </p:sp>
      <p:sp>
        <p:nvSpPr>
          <p:cNvPr id="3" name="Content Placeholder 2">
            <a:extLst>
              <a:ext uri="{FF2B5EF4-FFF2-40B4-BE49-F238E27FC236}">
                <a16:creationId xmlns:a16="http://schemas.microsoft.com/office/drawing/2014/main" id="{AA351855-1FC4-4FDE-81CF-591360CEDEE6}"/>
              </a:ext>
            </a:extLst>
          </p:cNvPr>
          <p:cNvSpPr>
            <a:spLocks noGrp="1"/>
          </p:cNvSpPr>
          <p:nvPr>
            <p:ph sz="quarter" idx="13"/>
          </p:nvPr>
        </p:nvSpPr>
        <p:spPr/>
        <p:txBody>
          <a:bodyPr/>
          <a:lstStyle/>
          <a:p>
            <a:pPr>
              <a:spcBef>
                <a:spcPct val="100000"/>
              </a:spcBef>
              <a:buSzPct val="99000"/>
            </a:pPr>
            <a:r>
              <a:rPr lang="es-ES" kern="1200">
                <a:sym typeface="Arial"/>
              </a:rPr>
              <a:t>Como se ilustra a continuación, cuando aumenta la complejidad del incidente, sus necesidades de recursos y la estructura de ICS aumentan en consecuencia. </a:t>
            </a:r>
            <a:endParaRPr lang="en-US"/>
          </a:p>
        </p:txBody>
      </p:sp>
      <p:pic>
        <p:nvPicPr>
          <p:cNvPr id="8" name="Content Placeholder 7" descr="Images of a wrecked high-rise building (Incident Complexity), a row of different company's ambulances in a lot waiting with stretchers (Resource Needs), and a large sample organization chart with no text (ICS Structure). The word 'complexity' is on the left of the images with an arrow pointing upwards.">
            <a:extLst>
              <a:ext uri="{FF2B5EF4-FFF2-40B4-BE49-F238E27FC236}">
                <a16:creationId xmlns:a16="http://schemas.microsoft.com/office/drawing/2014/main" id="{8700A3C3-E86A-4C79-98AD-31AD88324182}"/>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1101388" y="3471863"/>
            <a:ext cx="6941224" cy="2233612"/>
          </a:xfrm>
          <a:prstGeom prst="rect">
            <a:avLst/>
          </a:prstGeom>
        </p:spPr>
      </p:pic>
      <p:sp>
        <p:nvSpPr>
          <p:cNvPr id="9" name="Slide Number Placeholder 8">
            <a:extLst>
              <a:ext uri="{FF2B5EF4-FFF2-40B4-BE49-F238E27FC236}">
                <a16:creationId xmlns:a16="http://schemas.microsoft.com/office/drawing/2014/main" id="{23282FF7-059A-4BA7-9DAB-537C0435604D}"/>
              </a:ext>
            </a:extLst>
          </p:cNvPr>
          <p:cNvSpPr>
            <a:spLocks noGrp="1"/>
          </p:cNvSpPr>
          <p:nvPr>
            <p:ph type="sldNum" sz="quarter" idx="12"/>
          </p:nvPr>
        </p:nvSpPr>
        <p:spPr/>
        <p:txBody>
          <a:bodyPr/>
          <a:lstStyle/>
          <a:p>
            <a:pPr>
              <a:spcBef>
                <a:spcPts val="100"/>
              </a:spcBef>
              <a:buSzPct val="99000"/>
            </a:pPr>
            <a:fld id="{230365B5-AA1B-47CC-8BCA-1380060D939D}" type="slidenum">
              <a:rPr lang="en-US" smtClean="0"/>
              <a:pPr>
                <a:spcBef>
                  <a:spcPts val="100"/>
                </a:spcBef>
                <a:buSzPct val="99000"/>
              </a:pPr>
              <a:t>13</a:t>
            </a:fld>
            <a:endParaRPr lang="en-US"/>
          </a:p>
        </p:txBody>
      </p:sp>
    </p:spTree>
    <p:extLst>
      <p:ext uri="{BB962C8B-B14F-4D97-AF65-F5344CB8AC3E}">
        <p14:creationId xmlns:p14="http://schemas.microsoft.com/office/powerpoint/2010/main" val="1837352618"/>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Tipo de recurso </a:t>
            </a:r>
          </a:p>
        </p:txBody>
      </p:sp>
      <p:sp>
        <p:nvSpPr>
          <p:cNvPr id="3" name="Content Placeholder 2">
            <a:extLst>
              <a:ext uri="{FF2B5EF4-FFF2-40B4-BE49-F238E27FC236}">
                <a16:creationId xmlns:a16="http://schemas.microsoft.com/office/drawing/2014/main" id="{36416DDF-6ED7-437D-9C83-BC17D171093D}"/>
              </a:ext>
            </a:extLst>
          </p:cNvPr>
          <p:cNvSpPr>
            <a:spLocks noGrp="1"/>
          </p:cNvSpPr>
          <p:nvPr>
            <p:ph sz="quarter" idx="13"/>
          </p:nvPr>
        </p:nvSpPr>
        <p:spPr/>
        <p:txBody>
          <a:bodyPr>
            <a:normAutofit fontScale="40000" lnSpcReduction="20000"/>
          </a:bodyPr>
          <a:lstStyle/>
          <a:p>
            <a:pPr fontAlgn="auto">
              <a:spcBef>
                <a:spcPct val="100000"/>
              </a:spcBef>
              <a:spcAft>
                <a:spcPts val="0"/>
              </a:spcAft>
              <a:buSzPct val="99000"/>
              <a:tabLst/>
            </a:pPr>
            <a:r>
              <a:rPr lang="es-ES" kern="1200" dirty="0">
                <a:sym typeface="Arial"/>
              </a:rPr>
              <a:t>La escritura de recursos define y clasifica los recursos de incidentes por capacidad. La escritura se realiza para garantizar que los respondedores obtengan el personal y el equipo adecuados. </a:t>
            </a:r>
          </a:p>
          <a:p>
            <a:pPr marL="254000" lvl="1" indent="-254000" fontAlgn="auto">
              <a:spcBef>
                <a:spcPct val="100000"/>
              </a:spcBef>
              <a:spcAft>
                <a:spcPts val="0"/>
              </a:spcAft>
              <a:buSzPct val="99000"/>
              <a:buFont typeface="Arial"/>
              <a:buChar char="•"/>
              <a:tabLst/>
            </a:pPr>
            <a:r>
              <a:rPr lang="es-ES" kern="1200" dirty="0">
                <a:ea typeface="+mn-ea"/>
                <a:sym typeface="Arial"/>
              </a:rPr>
              <a:t>Los recursos de ICS se clasifican por Capacidad, Categoría, Clase y Tipo. </a:t>
            </a:r>
          </a:p>
          <a:p>
            <a:pPr marL="254000" lvl="1" indent="-254000" fontAlgn="auto">
              <a:spcBef>
                <a:spcPct val="100000"/>
              </a:spcBef>
              <a:spcAft>
                <a:spcPts val="0"/>
              </a:spcAft>
              <a:buSzPct val="99000"/>
              <a:buFont typeface="Arial"/>
              <a:buChar char="•"/>
              <a:tabLst/>
            </a:pPr>
            <a:r>
              <a:rPr lang="es-ES" kern="1200" dirty="0">
                <a:ea typeface="+mn-ea"/>
                <a:sym typeface="Arial"/>
              </a:rPr>
              <a:t>Capacidad: la capacidad principal o cuál es el recurso más útil.</a:t>
            </a:r>
          </a:p>
          <a:p>
            <a:pPr marL="254000" lvl="1" indent="-254000" fontAlgn="auto">
              <a:spcBef>
                <a:spcPct val="100000"/>
              </a:spcBef>
              <a:spcAft>
                <a:spcPts val="0"/>
              </a:spcAft>
              <a:buSzPct val="99000"/>
              <a:buFont typeface="Arial"/>
              <a:buChar char="•"/>
              <a:tabLst/>
            </a:pPr>
            <a:r>
              <a:rPr lang="es-ES" kern="1200" dirty="0">
                <a:ea typeface="+mn-ea"/>
                <a:sym typeface="Arial"/>
              </a:rPr>
              <a:t>Categoría: la función para la cual un recurso es más útil. </a:t>
            </a:r>
          </a:p>
          <a:p>
            <a:pPr marL="254000" lvl="1" indent="-254000" fontAlgn="auto">
              <a:spcBef>
                <a:spcPct val="100000"/>
              </a:spcBef>
              <a:spcAft>
                <a:spcPts val="0"/>
              </a:spcAft>
              <a:buSzPct val="99000"/>
              <a:buFont typeface="Arial"/>
              <a:buChar char="•"/>
              <a:tabLst/>
            </a:pPr>
            <a:r>
              <a:rPr lang="es-ES" kern="1200" dirty="0">
                <a:ea typeface="+mn-ea"/>
                <a:sym typeface="Arial"/>
              </a:rPr>
              <a:t>Tipo: una descripción de lo que es un recurso (personal, equipos, instalaciones, equipos o suministros). </a:t>
            </a:r>
          </a:p>
          <a:p>
            <a:pPr marL="254000" lvl="1" indent="-254000" fontAlgn="auto">
              <a:spcBef>
                <a:spcPct val="100000"/>
              </a:spcBef>
              <a:spcAft>
                <a:spcPts val="0"/>
              </a:spcAft>
              <a:buSzPct val="99000"/>
              <a:buFont typeface="Arial"/>
              <a:buChar char="•"/>
              <a:tabLst/>
            </a:pPr>
            <a:r>
              <a:rPr lang="es-ES" kern="1200" dirty="0">
                <a:ea typeface="+mn-ea"/>
                <a:sym typeface="Arial"/>
              </a:rPr>
              <a:t>Tipo: la capacidad mínima del recurso para realizar su función. El nivel de capacidad se basa en el tamaño, la potencia y la capacidad (para el equipo), o la experiencia y las calificaciones (para el personal o los equipos). </a:t>
            </a:r>
          </a:p>
          <a:p>
            <a:pPr fontAlgn="auto">
              <a:spcBef>
                <a:spcPct val="100000"/>
              </a:spcBef>
              <a:spcAft>
                <a:spcPts val="0"/>
              </a:spcAft>
              <a:buSzPct val="99000"/>
              <a:tabLst/>
            </a:pPr>
            <a:r>
              <a:rPr lang="es-ES" kern="1200" dirty="0">
                <a:sym typeface="Arial"/>
              </a:rPr>
              <a:t>Ejemplo: </a:t>
            </a:r>
          </a:p>
          <a:p>
            <a:pPr fontAlgn="auto">
              <a:spcBef>
                <a:spcPct val="100000"/>
              </a:spcBef>
              <a:spcAft>
                <a:spcPts val="0"/>
              </a:spcAft>
              <a:buSzPct val="99000"/>
              <a:tabLst/>
            </a:pPr>
            <a:r>
              <a:rPr lang="es-ES" kern="1200" dirty="0">
                <a:sym typeface="Arial"/>
              </a:rPr>
              <a:t>Un equipo de ambulancia en tierra se encuentra en la categoría de servicios médicos de emergencia. Su tipo de recurso es un equipo. La definición de un Equipo de Ambulancia en Tierra Tipo 3 incluye un equipo de 2 (un EMT 1 y un Operador de Ambulancia), con capacidad de Soporte Vital Básico (BLS) y la capacidad de transportar 2 pacientes no ambulatorios.</a:t>
            </a:r>
          </a:p>
        </p:txBody>
      </p:sp>
      <p:pic>
        <p:nvPicPr>
          <p:cNvPr id="8" name="Content Placeholder 7" descr="Person in a hard hat and an ambulance with the text Kind = What’s Needed? And Type = Qualifications? Capabilities?">
            <a:extLst>
              <a:ext uri="{FF2B5EF4-FFF2-40B4-BE49-F238E27FC236}">
                <a16:creationId xmlns:a16="http://schemas.microsoft.com/office/drawing/2014/main" id="{F686EEC2-0572-4AF6-817A-E90124414796}"/>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400675" y="2752725"/>
            <a:ext cx="2457450" cy="1362075"/>
          </a:xfrm>
          <a:prstGeom prst="rect">
            <a:avLst/>
          </a:prstGeom>
        </p:spPr>
      </p:pic>
      <p:sp>
        <p:nvSpPr>
          <p:cNvPr id="9" name="Slide Number Placeholder 8">
            <a:extLst>
              <a:ext uri="{FF2B5EF4-FFF2-40B4-BE49-F238E27FC236}">
                <a16:creationId xmlns:a16="http://schemas.microsoft.com/office/drawing/2014/main" id="{94077A76-59F7-44E8-AA0B-AA97F48D7FEB}"/>
              </a:ext>
            </a:extLst>
          </p:cNvPr>
          <p:cNvSpPr>
            <a:spLocks noGrp="1"/>
          </p:cNvSpPr>
          <p:nvPr>
            <p:ph type="sldNum" sz="quarter" idx="12"/>
          </p:nvPr>
        </p:nvSpPr>
        <p:spPr/>
        <p:txBody>
          <a:bodyPr/>
          <a:lstStyle/>
          <a:p>
            <a:pPr>
              <a:spcBef>
                <a:spcPts val="100"/>
              </a:spcBef>
              <a:buSzPct val="99000"/>
            </a:pPr>
            <a:fld id="{230365B5-AA1B-47CC-8BCA-1380060D939D}" type="slidenum">
              <a:rPr lang="en-US" smtClean="0"/>
              <a:pPr>
                <a:spcBef>
                  <a:spcPts val="100"/>
                </a:spcBef>
                <a:buSzPct val="99000"/>
              </a:pPr>
              <a:t>14</a:t>
            </a:fld>
            <a:endParaRPr lang="en-US"/>
          </a:p>
        </p:txBody>
      </p:sp>
    </p:spTree>
    <p:extLst>
      <p:ext uri="{BB962C8B-B14F-4D97-AF65-F5344CB8AC3E}">
        <p14:creationId xmlns:p14="http://schemas.microsoft.com/office/powerpoint/2010/main" val="3806657565"/>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s-ES"/>
              <a:t>Importancia de la tipificación de recursos </a:t>
            </a:r>
            <a:endParaRPr lang="en-US"/>
          </a:p>
        </p:txBody>
      </p:sp>
      <p:sp>
        <p:nvSpPr>
          <p:cNvPr id="3" name="Content Placeholder 2">
            <a:extLst>
              <a:ext uri="{FF2B5EF4-FFF2-40B4-BE49-F238E27FC236}">
                <a16:creationId xmlns:a16="http://schemas.microsoft.com/office/drawing/2014/main" id="{BBB12AAF-C806-4483-BC94-AD81B589D51B}"/>
              </a:ext>
            </a:extLst>
          </p:cNvPr>
          <p:cNvSpPr>
            <a:spLocks noGrp="1"/>
          </p:cNvSpPr>
          <p:nvPr>
            <p:ph sz="quarter" idx="13"/>
          </p:nvPr>
        </p:nvSpPr>
        <p:spPr/>
        <p:txBody>
          <a:bodyPr/>
          <a:lstStyle/>
          <a:p>
            <a:pPr fontAlgn="auto">
              <a:spcBef>
                <a:spcPct val="100000"/>
              </a:spcBef>
              <a:spcAft>
                <a:spcPts val="0"/>
              </a:spcAft>
              <a:buSzPct val="99000"/>
              <a:tabLst/>
            </a:pPr>
            <a:r>
              <a:rPr lang="es-ES" kern="1200">
                <a:sym typeface="Arial"/>
              </a:rPr>
              <a:t>La solicitud de un tipo de recurso sin especificar un tipo de recurso podría resultar en que un recurso inadecuado llegue a la escena.</a:t>
            </a:r>
          </a:p>
          <a:p>
            <a:pPr fontAlgn="auto">
              <a:spcBef>
                <a:spcPct val="100000"/>
              </a:spcBef>
              <a:spcAft>
                <a:spcPts val="0"/>
              </a:spcAft>
              <a:buSzPct val="99000"/>
              <a:tabLst/>
            </a:pPr>
            <a:r>
              <a:rPr lang="es-ES" kern="1200">
                <a:sym typeface="Arial"/>
              </a:rPr>
              <a:t>La Orden: "Necesitamos un equipo HazMat".</a:t>
            </a:r>
            <a:endParaRPr lang="en-US"/>
          </a:p>
        </p:txBody>
      </p:sp>
      <p:pic>
        <p:nvPicPr>
          <p:cNvPr id="8" name="Content Placeholder 7" descr="Photo 1 is two people dressed in HazMat gear caring for a patient. Photo 2 is a man with hazmat face gear.">
            <a:extLst>
              <a:ext uri="{FF2B5EF4-FFF2-40B4-BE49-F238E27FC236}">
                <a16:creationId xmlns:a16="http://schemas.microsoft.com/office/drawing/2014/main" id="{FCC30B7D-42DD-4255-BA28-5E771AA035BA}"/>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614581" y="2562103"/>
            <a:ext cx="4029637" cy="1743318"/>
          </a:xfrm>
          <a:prstGeom prst="rect">
            <a:avLst/>
          </a:prstGeom>
        </p:spPr>
      </p:pic>
      <p:sp>
        <p:nvSpPr>
          <p:cNvPr id="9" name="Slide Number Placeholder 8">
            <a:extLst>
              <a:ext uri="{FF2B5EF4-FFF2-40B4-BE49-F238E27FC236}">
                <a16:creationId xmlns:a16="http://schemas.microsoft.com/office/drawing/2014/main" id="{6E613098-02F3-46D8-B422-D8A2E0509EA3}"/>
              </a:ext>
            </a:extLst>
          </p:cNvPr>
          <p:cNvSpPr>
            <a:spLocks noGrp="1"/>
          </p:cNvSpPr>
          <p:nvPr>
            <p:ph type="sldNum" sz="quarter" idx="12"/>
          </p:nvPr>
        </p:nvSpPr>
        <p:spPr/>
        <p:txBody>
          <a:bodyPr/>
          <a:lstStyle/>
          <a:p>
            <a:pPr>
              <a:spcBef>
                <a:spcPts val="100"/>
              </a:spcBef>
              <a:buSzPct val="99000"/>
            </a:pPr>
            <a:fld id="{230365B5-AA1B-47CC-8BCA-1380060D939D}" type="slidenum">
              <a:rPr lang="en-US" smtClean="0"/>
              <a:pPr>
                <a:spcBef>
                  <a:spcPts val="100"/>
                </a:spcBef>
                <a:buSzPct val="99000"/>
              </a:pPr>
              <a:t>15</a:t>
            </a:fld>
            <a:endParaRPr lang="en-US"/>
          </a:p>
        </p:txBody>
      </p:sp>
    </p:spTree>
    <p:extLst>
      <p:ext uri="{BB962C8B-B14F-4D97-AF65-F5344CB8AC3E}">
        <p14:creationId xmlns:p14="http://schemas.microsoft.com/office/powerpoint/2010/main" val="3814833274"/>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Mecanografía de recursos (continuación) </a:t>
            </a:r>
          </a:p>
        </p:txBody>
      </p:sp>
      <p:sp>
        <p:nvSpPr>
          <p:cNvPr id="3" name="Content Placeholder 2">
            <a:extLst>
              <a:ext uri="{FF2B5EF4-FFF2-40B4-BE49-F238E27FC236}">
                <a16:creationId xmlns:a16="http://schemas.microsoft.com/office/drawing/2014/main" id="{D4220CF6-C178-4B93-B6B1-1D264F54CDF7}"/>
              </a:ext>
            </a:extLst>
          </p:cNvPr>
          <p:cNvSpPr>
            <a:spLocks noGrp="1"/>
          </p:cNvSpPr>
          <p:nvPr>
            <p:ph sz="quarter" idx="13"/>
          </p:nvPr>
        </p:nvSpPr>
        <p:spPr/>
        <p:txBody>
          <a:bodyPr>
            <a:normAutofit fontScale="92500"/>
          </a:bodyPr>
          <a:lstStyle/>
          <a:p>
            <a:pPr>
              <a:spcBef>
                <a:spcPct val="100000"/>
              </a:spcBef>
              <a:buSzPct val="99000"/>
            </a:pPr>
            <a:r>
              <a:rPr lang="es-ES" kern="1200">
                <a:sym typeface="Arial"/>
              </a:rPr>
              <a:t>Los tipos de recursos varían desde Tipo I (más capacitado) a Tipo IV (menos capacitado), lo que le permite reservar el nivel apropiado de recursos para su incidente al describir el tamaño, la capacidad y las calificaciones de personal de un recurso específico. </a:t>
            </a:r>
            <a:endParaRPr lang="en-US"/>
          </a:p>
        </p:txBody>
      </p:sp>
      <p:pic>
        <p:nvPicPr>
          <p:cNvPr id="8" name="Content Placeholder 7" descr="Image of two men carrying a box labeled Type IV Capability and an image of a man standing in next to a building labeled Type I Capability. The images illustrate how resource types range from Type I (most capable) to Type IV (least capable).">
            <a:extLst>
              <a:ext uri="{FF2B5EF4-FFF2-40B4-BE49-F238E27FC236}">
                <a16:creationId xmlns:a16="http://schemas.microsoft.com/office/drawing/2014/main" id="{1148F3A6-231B-4A0C-88AF-38CEDC26E58B}"/>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572000" y="2639606"/>
            <a:ext cx="4114800" cy="1588312"/>
          </a:xfrm>
          <a:prstGeom prst="rect">
            <a:avLst/>
          </a:prstGeom>
        </p:spPr>
      </p:pic>
      <p:sp>
        <p:nvSpPr>
          <p:cNvPr id="9" name="Slide Number Placeholder 8">
            <a:extLst>
              <a:ext uri="{FF2B5EF4-FFF2-40B4-BE49-F238E27FC236}">
                <a16:creationId xmlns:a16="http://schemas.microsoft.com/office/drawing/2014/main" id="{1F93DC07-11C4-4CE1-8E01-ABAD9F311698}"/>
              </a:ext>
            </a:extLst>
          </p:cNvPr>
          <p:cNvSpPr>
            <a:spLocks noGrp="1"/>
          </p:cNvSpPr>
          <p:nvPr>
            <p:ph type="sldNum" sz="quarter" idx="12"/>
          </p:nvPr>
        </p:nvSpPr>
        <p:spPr/>
        <p:txBody>
          <a:bodyPr/>
          <a:lstStyle/>
          <a:p>
            <a:pPr>
              <a:spcBef>
                <a:spcPts val="100"/>
              </a:spcBef>
              <a:buSzPct val="99000"/>
            </a:pPr>
            <a:fld id="{230365B5-AA1B-47CC-8BCA-1380060D939D}" type="slidenum">
              <a:rPr lang="en-US" smtClean="0"/>
              <a:pPr>
                <a:spcBef>
                  <a:spcPts val="100"/>
                </a:spcBef>
                <a:buSzPct val="99000"/>
              </a:pPr>
              <a:t>16</a:t>
            </a:fld>
            <a:endParaRPr lang="en-US"/>
          </a:p>
        </p:txBody>
      </p:sp>
    </p:spTree>
    <p:extLst>
      <p:ext uri="{BB962C8B-B14F-4D97-AF65-F5344CB8AC3E}">
        <p14:creationId xmlns:p14="http://schemas.microsoft.com/office/powerpoint/2010/main" val="2132003415"/>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Resource Typing and NIMS</a:t>
            </a:r>
          </a:p>
        </p:txBody>
      </p:sp>
      <p:sp>
        <p:nvSpPr>
          <p:cNvPr id="3" name="Content Placeholder 2">
            <a:extLst>
              <a:ext uri="{FF2B5EF4-FFF2-40B4-BE49-F238E27FC236}">
                <a16:creationId xmlns:a16="http://schemas.microsoft.com/office/drawing/2014/main" id="{97F5E73F-29DB-434B-9518-ACEA68B0BD23}"/>
              </a:ext>
            </a:extLst>
          </p:cNvPr>
          <p:cNvSpPr>
            <a:spLocks noGrp="1"/>
          </p:cNvSpPr>
          <p:nvPr>
            <p:ph sz="quarter" idx="13"/>
          </p:nvPr>
        </p:nvSpPr>
        <p:spPr/>
        <p:txBody>
          <a:bodyPr>
            <a:normAutofit fontScale="55000" lnSpcReduction="20000"/>
          </a:bodyPr>
          <a:lstStyle/>
          <a:p>
            <a:pPr fontAlgn="auto">
              <a:spcBef>
                <a:spcPct val="100000"/>
              </a:spcBef>
              <a:spcAft>
                <a:spcPts val="0"/>
              </a:spcAft>
              <a:buSzPct val="99000"/>
              <a:tabLst/>
            </a:pPr>
            <a:r>
              <a:rPr lang="es-ES" kern="1200">
                <a:sym typeface="Arial"/>
              </a:rPr>
              <a:t>La gestión de recursos es un componente clave de NIMS. Este esfuerzo ayuda a todas las jurisdicciones federales, estatales, tribales y locales a localizar, solicitar y rastrear recursos para ayudar a las jurisdicciones vecinas cuando la capacidad local se ve superada. </a:t>
            </a:r>
          </a:p>
          <a:p>
            <a:pPr fontAlgn="auto">
              <a:spcBef>
                <a:spcPct val="100000"/>
              </a:spcBef>
              <a:spcAft>
                <a:spcPts val="0"/>
              </a:spcAft>
              <a:buSzPct val="99000"/>
              <a:tabLst/>
            </a:pPr>
            <a:r>
              <a:rPr lang="es-ES" kern="1200">
                <a:sym typeface="Arial"/>
              </a:rPr>
              <a:t>La Herramienta de biblioteca de recursos tipográficos (RTLT) es un catálogo en línea de definiciones nacionales de tipos de recursos, calificaciones de posición y libros de tareas de posición (PTB) proporcionados por el Centro Nacional de Integración (NIC) de la Agencia Federal para el Manejo de Emergencias (FEMA).</a:t>
            </a:r>
          </a:p>
          <a:p>
            <a:pPr fontAlgn="auto">
              <a:spcBef>
                <a:spcPct val="100000"/>
              </a:spcBef>
              <a:spcAft>
                <a:spcPts val="0"/>
              </a:spcAft>
              <a:buSzPct val="99000"/>
              <a:tabLst/>
            </a:pPr>
            <a:r>
              <a:rPr lang="es-ES" kern="1200">
                <a:sym typeface="Arial"/>
              </a:rPr>
              <a:t>Para obtener más información, puede acceder al RTLT en </a:t>
            </a:r>
            <a:r>
              <a:rPr lang="es-ES" kern="1200">
                <a:sym typeface="Arial"/>
                <a:hlinkClick r:id="rId2">
                  <a:extLst>
                    <a:ext uri="{A12FA001-AC4F-418D-AE19-62706E023703}">
                      <ahyp:hlinkClr xmlns:ahyp="http://schemas.microsoft.com/office/drawing/2018/hyperlinkcolor" val="tx"/>
                    </a:ext>
                  </a:extLst>
                </a:hlinkClick>
              </a:rPr>
              <a:t>https://rtlt.preptoolkit.fema.gov</a:t>
            </a:r>
            <a:endParaRPr lang="es-ES" kern="1200">
              <a:sym typeface="Arial"/>
            </a:endParaRPr>
          </a:p>
          <a:p>
            <a:pPr fontAlgn="auto">
              <a:spcBef>
                <a:spcPct val="100000"/>
              </a:spcBef>
              <a:spcAft>
                <a:spcPts val="0"/>
              </a:spcAft>
              <a:buSzPct val="99000"/>
              <a:tabLst/>
            </a:pPr>
            <a:r>
              <a:rPr lang="es-ES" kern="1200">
                <a:sym typeface="Arial"/>
              </a:rPr>
              <a:t> </a:t>
            </a:r>
            <a:endParaRPr lang="en-US"/>
          </a:p>
        </p:txBody>
      </p:sp>
      <p:pic>
        <p:nvPicPr>
          <p:cNvPr id="8" name="Content Placeholder 7" descr="National Incident Management System, Third Edition October 2017, U.S. Department of Homeland Security Seal, Federal Emergency Management Agency (FEMA).">
            <a:extLst>
              <a:ext uri="{FF2B5EF4-FFF2-40B4-BE49-F238E27FC236}">
                <a16:creationId xmlns:a16="http://schemas.microsoft.com/office/drawing/2014/main" id="{7593EC2F-2AC8-4481-AA4F-6FDAF3FC7C42}"/>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5515114" y="2005191"/>
            <a:ext cx="2228571" cy="2857143"/>
          </a:xfrm>
          <a:prstGeom prst="rect">
            <a:avLst/>
          </a:prstGeom>
        </p:spPr>
      </p:pic>
      <p:sp>
        <p:nvSpPr>
          <p:cNvPr id="9" name="Slide Number Placeholder 8">
            <a:extLst>
              <a:ext uri="{FF2B5EF4-FFF2-40B4-BE49-F238E27FC236}">
                <a16:creationId xmlns:a16="http://schemas.microsoft.com/office/drawing/2014/main" id="{59DA20A9-0D6F-4BEC-90D4-301BAA450902}"/>
              </a:ext>
            </a:extLst>
          </p:cNvPr>
          <p:cNvSpPr>
            <a:spLocks noGrp="1"/>
          </p:cNvSpPr>
          <p:nvPr>
            <p:ph type="sldNum" sz="quarter" idx="12"/>
          </p:nvPr>
        </p:nvSpPr>
        <p:spPr/>
        <p:txBody>
          <a:bodyPr/>
          <a:lstStyle/>
          <a:p>
            <a:pPr>
              <a:spcBef>
                <a:spcPts val="100"/>
              </a:spcBef>
              <a:buSzPct val="99000"/>
            </a:pPr>
            <a:fld id="{230365B5-AA1B-47CC-8BCA-1380060D939D}" type="slidenum">
              <a:rPr lang="en-US" smtClean="0"/>
              <a:pPr>
                <a:spcBef>
                  <a:spcPts val="100"/>
                </a:spcBef>
                <a:buSzPct val="99000"/>
              </a:pPr>
              <a:t>17</a:t>
            </a:fld>
            <a:endParaRPr lang="en-US"/>
          </a:p>
        </p:txBody>
      </p:sp>
    </p:spTree>
    <p:extLst>
      <p:ext uri="{BB962C8B-B14F-4D97-AF65-F5344CB8AC3E}">
        <p14:creationId xmlns:p14="http://schemas.microsoft.com/office/powerpoint/2010/main" val="1563682041"/>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Terminología de recursos adicionales </a:t>
            </a:r>
          </a:p>
        </p:txBody>
      </p:sp>
      <p:sp>
        <p:nvSpPr>
          <p:cNvPr id="3" name="Content Placeholder 2">
            <a:extLst>
              <a:ext uri="{FF2B5EF4-FFF2-40B4-BE49-F238E27FC236}">
                <a16:creationId xmlns:a16="http://schemas.microsoft.com/office/drawing/2014/main" id="{237C4B58-1EA8-4839-85B8-E43CB6FC45F7}"/>
              </a:ext>
            </a:extLst>
          </p:cNvPr>
          <p:cNvSpPr>
            <a:spLocks noGrp="1"/>
          </p:cNvSpPr>
          <p:nvPr>
            <p:ph sz="quarter" idx="13"/>
          </p:nvPr>
        </p:nvSpPr>
        <p:spPr/>
        <p:txBody>
          <a:bodyPr>
            <a:normAutofit fontScale="62500" lnSpcReduction="20000"/>
          </a:bodyPr>
          <a:lstStyle/>
          <a:p>
            <a:pPr fontAlgn="auto">
              <a:spcBef>
                <a:spcPct val="100000"/>
              </a:spcBef>
              <a:spcAft>
                <a:spcPts val="0"/>
              </a:spcAft>
              <a:buSzPct val="99000"/>
              <a:tabLst/>
            </a:pPr>
            <a:r>
              <a:rPr lang="es-ES" kern="1200">
                <a:sym typeface="Arial"/>
              </a:rPr>
              <a:t>Según lo cubierto en ICS-100, los siguientes términos se aplican a los recursos: </a:t>
            </a:r>
          </a:p>
          <a:p>
            <a:pPr marL="254000" lvl="1" indent="-254000" fontAlgn="auto">
              <a:spcBef>
                <a:spcPct val="100000"/>
              </a:spcBef>
              <a:spcAft>
                <a:spcPts val="0"/>
              </a:spcAft>
              <a:buSzPct val="99000"/>
              <a:buFont typeface="Arial"/>
              <a:buChar char="•"/>
              <a:tabLst/>
            </a:pPr>
            <a:r>
              <a:rPr lang="es-ES" kern="1200">
                <a:ea typeface="+mn-ea"/>
                <a:sym typeface="Arial"/>
              </a:rPr>
              <a:t>Un Grupo de trabajo es una combinación de recursos mixtos con comunicaciones comunes que operan bajo la supervisión directa de un Líder del Grupo de trabajo. </a:t>
            </a:r>
          </a:p>
          <a:p>
            <a:pPr marL="254000" lvl="1" indent="-254000" fontAlgn="auto">
              <a:spcBef>
                <a:spcPct val="100000"/>
              </a:spcBef>
              <a:spcAft>
                <a:spcPts val="0"/>
              </a:spcAft>
              <a:buSzPct val="99000"/>
              <a:buFont typeface="Arial"/>
              <a:buChar char="•"/>
              <a:tabLst/>
            </a:pPr>
            <a:r>
              <a:rPr lang="es-ES" kern="1200">
                <a:ea typeface="+mn-ea"/>
                <a:sym typeface="Arial"/>
              </a:rPr>
              <a:t>Un Equipo de Strike / Equipo de recursos es un número fijo de recursos del mismo tipo y tipo con comunicaciones comunes que operan bajo la supervisión directa de un Líder de Equipo de Strike. Un Equipo de Huelga también puede ser referido como un Equipo de Recursos.</a:t>
            </a:r>
          </a:p>
          <a:p>
            <a:pPr marL="254000" lvl="1" indent="-254000" fontAlgn="auto">
              <a:spcBef>
                <a:spcPct val="100000"/>
              </a:spcBef>
              <a:spcAft>
                <a:spcPts val="0"/>
              </a:spcAft>
              <a:buSzPct val="99000"/>
              <a:buFont typeface="Arial"/>
              <a:buChar char="•"/>
              <a:tabLst/>
            </a:pPr>
            <a:r>
              <a:rPr lang="es-ES" kern="1200">
                <a:ea typeface="+mn-ea"/>
                <a:sym typeface="Arial"/>
              </a:rPr>
              <a:t>Un recurso único es un individuo, una pieza de equipo y su complemento de personal, o una cuadrilla o equipo de individuos con un supervisor de trabajo identificado que se puede utilizar en un incidente.</a:t>
            </a:r>
            <a:endParaRPr lang="en-US"/>
          </a:p>
        </p:txBody>
      </p:sp>
      <p:pic>
        <p:nvPicPr>
          <p:cNvPr id="8" name="Content Placeholder 7" descr="Operations Section Org Chart. Under the Operations Section includes Task Force, Strike Team, and Single Resource.">
            <a:extLst>
              <a:ext uri="{FF2B5EF4-FFF2-40B4-BE49-F238E27FC236}">
                <a16:creationId xmlns:a16="http://schemas.microsoft.com/office/drawing/2014/main" id="{C04A8550-0FFE-44D4-8EB4-8D053D2BB3D6}"/>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6470784" y="1936936"/>
            <a:ext cx="2146032" cy="2984127"/>
          </a:xfrm>
          <a:prstGeom prst="rect">
            <a:avLst/>
          </a:prstGeom>
        </p:spPr>
      </p:pic>
      <p:sp>
        <p:nvSpPr>
          <p:cNvPr id="9" name="Slide Number Placeholder 8">
            <a:extLst>
              <a:ext uri="{FF2B5EF4-FFF2-40B4-BE49-F238E27FC236}">
                <a16:creationId xmlns:a16="http://schemas.microsoft.com/office/drawing/2014/main" id="{264A7775-337D-43D6-87CD-933BADCBA860}"/>
              </a:ext>
            </a:extLst>
          </p:cNvPr>
          <p:cNvSpPr>
            <a:spLocks noGrp="1"/>
          </p:cNvSpPr>
          <p:nvPr>
            <p:ph type="sldNum" sz="quarter" idx="12"/>
          </p:nvPr>
        </p:nvSpPr>
        <p:spPr/>
        <p:txBody>
          <a:bodyPr/>
          <a:lstStyle/>
          <a:p>
            <a:pPr>
              <a:spcBef>
                <a:spcPts val="100"/>
              </a:spcBef>
              <a:buSzPct val="99000"/>
            </a:pPr>
            <a:fld id="{230365B5-AA1B-47CC-8BCA-1380060D939D}" type="slidenum">
              <a:rPr lang="en-US" smtClean="0"/>
              <a:pPr>
                <a:spcBef>
                  <a:spcPts val="100"/>
                </a:spcBef>
                <a:buSzPct val="99000"/>
              </a:pPr>
              <a:t>18</a:t>
            </a:fld>
            <a:endParaRPr lang="en-US"/>
          </a:p>
        </p:txBody>
      </p:sp>
    </p:spTree>
    <p:extLst>
      <p:ext uri="{BB962C8B-B14F-4D97-AF65-F5344CB8AC3E}">
        <p14:creationId xmlns:p14="http://schemas.microsoft.com/office/powerpoint/2010/main" val="1666071865"/>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s-ES"/>
              <a:t>Escritura de incidentes: Descripción general </a:t>
            </a:r>
            <a:endParaRPr lang="en-US"/>
          </a:p>
        </p:txBody>
      </p:sp>
      <p:sp>
        <p:nvSpPr>
          <p:cNvPr id="3" name="Content Placeholder 2">
            <a:extLst>
              <a:ext uri="{FF2B5EF4-FFF2-40B4-BE49-F238E27FC236}">
                <a16:creationId xmlns:a16="http://schemas.microsoft.com/office/drawing/2014/main" id="{5B2B9534-E1D3-475B-94CC-B1F07F36D690}"/>
              </a:ext>
            </a:extLst>
          </p:cNvPr>
          <p:cNvSpPr>
            <a:spLocks noGrp="1"/>
          </p:cNvSpPr>
          <p:nvPr>
            <p:ph sz="quarter" idx="13"/>
          </p:nvPr>
        </p:nvSpPr>
        <p:spPr/>
        <p:txBody>
          <a:bodyPr>
            <a:normAutofit fontScale="77500" lnSpcReduction="20000"/>
          </a:bodyPr>
          <a:lstStyle/>
          <a:p>
            <a:pPr fontAlgn="auto">
              <a:spcBef>
                <a:spcPct val="100000"/>
              </a:spcBef>
              <a:spcAft>
                <a:spcPts val="0"/>
              </a:spcAft>
              <a:buSzPct val="99000"/>
              <a:tabLst/>
            </a:pPr>
            <a:r>
              <a:rPr lang="es-ES" kern="1200">
                <a:sym typeface="Arial"/>
              </a:rPr>
              <a:t>Los incidentes, como los recursos, pueden clasificarse en cinco tipos según su complejidad. Los incidentes de tipo 5 son los menos complejos y los de tipo 1 los más complejos. La escritura de incidentes se puede utilizar para: </a:t>
            </a:r>
          </a:p>
          <a:p>
            <a:pPr marL="254000" lvl="1" indent="-254000" fontAlgn="auto">
              <a:spcBef>
                <a:spcPct val="100000"/>
              </a:spcBef>
              <a:spcAft>
                <a:spcPts val="0"/>
              </a:spcAft>
              <a:buSzPct val="99000"/>
              <a:buFont typeface="Arial"/>
              <a:buChar char="•"/>
              <a:tabLst/>
            </a:pPr>
            <a:r>
              <a:rPr lang="es-ES" kern="1200">
                <a:ea typeface="+mn-ea"/>
                <a:sym typeface="Arial"/>
              </a:rPr>
              <a:t>Tomar decisiones sobre los requerimientos de recursos. </a:t>
            </a:r>
          </a:p>
          <a:p>
            <a:pPr marL="254000" lvl="1" indent="-254000" fontAlgn="auto">
              <a:spcBef>
                <a:spcPct val="100000"/>
              </a:spcBef>
              <a:spcAft>
                <a:spcPts val="0"/>
              </a:spcAft>
              <a:buSzPct val="99000"/>
              <a:buFont typeface="Arial"/>
              <a:buChar char="•"/>
              <a:tabLst/>
            </a:pPr>
            <a:r>
              <a:rPr lang="es-ES" kern="1200">
                <a:ea typeface="+mn-ea"/>
                <a:sym typeface="Arial"/>
              </a:rPr>
              <a:t>Ordenar equipos de gestión de incidentes (IMT). Un IMT está formado por los miembros del Comando y del Personal General en una organización de ICS.</a:t>
            </a:r>
            <a:endParaRPr lang="en-US"/>
          </a:p>
        </p:txBody>
      </p:sp>
      <p:pic>
        <p:nvPicPr>
          <p:cNvPr id="8" name="Content Placeholder 7" descr="Arrow pointing up with Type 1 at the top and Type 5 at the bottom. The illustration shows type 5 incidents are the least complex and Type 1 the most complex.">
            <a:extLst>
              <a:ext uri="{FF2B5EF4-FFF2-40B4-BE49-F238E27FC236}">
                <a16:creationId xmlns:a16="http://schemas.microsoft.com/office/drawing/2014/main" id="{D44BF557-5345-4874-B01F-BB9D399699EE}"/>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7035863" y="1905190"/>
            <a:ext cx="1015873" cy="3047619"/>
          </a:xfrm>
          <a:prstGeom prst="rect">
            <a:avLst/>
          </a:prstGeom>
        </p:spPr>
      </p:pic>
      <p:sp>
        <p:nvSpPr>
          <p:cNvPr id="9" name="Slide Number Placeholder 8">
            <a:extLst>
              <a:ext uri="{FF2B5EF4-FFF2-40B4-BE49-F238E27FC236}">
                <a16:creationId xmlns:a16="http://schemas.microsoft.com/office/drawing/2014/main" id="{5B081B23-571D-431B-8DF2-A2EDF591C745}"/>
              </a:ext>
            </a:extLst>
          </p:cNvPr>
          <p:cNvSpPr>
            <a:spLocks noGrp="1"/>
          </p:cNvSpPr>
          <p:nvPr>
            <p:ph type="sldNum" sz="quarter" idx="12"/>
          </p:nvPr>
        </p:nvSpPr>
        <p:spPr/>
        <p:txBody>
          <a:bodyPr/>
          <a:lstStyle/>
          <a:p>
            <a:pPr>
              <a:spcBef>
                <a:spcPts val="100"/>
              </a:spcBef>
              <a:buSzPct val="99000"/>
            </a:pPr>
            <a:fld id="{230365B5-AA1B-47CC-8BCA-1380060D939D}" type="slidenum">
              <a:rPr lang="en-US" smtClean="0"/>
              <a:pPr>
                <a:spcBef>
                  <a:spcPts val="100"/>
                </a:spcBef>
                <a:buSzPct val="99000"/>
              </a:pPr>
              <a:t>19</a:t>
            </a:fld>
            <a:endParaRPr lang="en-US"/>
          </a:p>
        </p:txBody>
      </p:sp>
    </p:spTree>
    <p:extLst>
      <p:ext uri="{BB962C8B-B14F-4D97-AF65-F5344CB8AC3E}">
        <p14:creationId xmlns:p14="http://schemas.microsoft.com/office/powerpoint/2010/main" val="3492118388"/>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Flexibilidad y estandarización. </a:t>
            </a:r>
          </a:p>
        </p:txBody>
      </p:sp>
      <p:sp>
        <p:nvSpPr>
          <p:cNvPr id="3" name="Content Placeholder 2">
            <a:extLst>
              <a:ext uri="{FF2B5EF4-FFF2-40B4-BE49-F238E27FC236}">
                <a16:creationId xmlns:a16="http://schemas.microsoft.com/office/drawing/2014/main" id="{81B44470-667B-4589-8F7C-AA255823D94E}"/>
              </a:ext>
            </a:extLst>
          </p:cNvPr>
          <p:cNvSpPr>
            <a:spLocks noGrp="1"/>
          </p:cNvSpPr>
          <p:nvPr>
            <p:ph sz="quarter" idx="13"/>
          </p:nvPr>
        </p:nvSpPr>
        <p:spPr/>
        <p:txBody>
          <a:bodyPr>
            <a:normAutofit fontScale="62500" lnSpcReduction="20000"/>
          </a:bodyPr>
          <a:lstStyle/>
          <a:p>
            <a:pPr fontAlgn="auto">
              <a:spcBef>
                <a:spcPct val="100000"/>
              </a:spcBef>
              <a:spcAft>
                <a:spcPts val="0"/>
              </a:spcAft>
              <a:buSzPct val="99000"/>
              <a:tabLst/>
            </a:pPr>
            <a:r>
              <a:rPr lang="es-ES" kern="1200">
                <a:sym typeface="Arial"/>
              </a:rPr>
              <a:t>Un principio rector de NIMS es la flexibilidad. La organización de ICS puede expandirse fácilmente desde un tamaño muy pequeño para operaciones de rutina a una organización más grande capaz de manejar eventos catastróficos.</a:t>
            </a:r>
          </a:p>
          <a:p>
            <a:pPr fontAlgn="auto">
              <a:spcBef>
                <a:spcPct val="100000"/>
              </a:spcBef>
              <a:spcAft>
                <a:spcPts val="0"/>
              </a:spcAft>
              <a:buSzPct val="99000"/>
              <a:tabLst/>
            </a:pPr>
            <a:r>
              <a:rPr lang="es-ES" kern="1200">
                <a:sym typeface="Arial"/>
              </a:rPr>
              <a:t>La estandarización dentro de ICS NO limita la flexibilidad. ICS funciona para operaciones pequeñas y de rutina, así como para eventos catastróficos. La flexibilidad NO significa que la NIMS Management Characteristic Common Terminology sea reemplazada. </a:t>
            </a:r>
          </a:p>
          <a:p>
            <a:pPr fontAlgn="auto">
              <a:spcBef>
                <a:spcPct val="100000"/>
              </a:spcBef>
              <a:spcAft>
                <a:spcPts val="0"/>
              </a:spcAft>
              <a:buSzPct val="99000"/>
              <a:tabLst/>
            </a:pPr>
            <a:r>
              <a:rPr lang="es-ES" kern="1200">
                <a:sym typeface="Arial"/>
              </a:rPr>
              <a:t>La flexibilidad se ejerce solo dentro de la estructura organizativa estándar de ICS y los títulos de posición. Flexibilidad no significa el uso de estructuras organizativas no estándar o títulos de posición que puedan interferir con la Terminología común y la Organización modular de las características de gestión del NIMS.</a:t>
            </a:r>
            <a:endParaRPr lang="en-US"/>
          </a:p>
        </p:txBody>
      </p:sp>
      <p:pic>
        <p:nvPicPr>
          <p:cNvPr id="8" name="Content Placeholder 7" descr="Men in orange vests using a handheld radio.">
            <a:extLst>
              <a:ext uri="{FF2B5EF4-FFF2-40B4-BE49-F238E27FC236}">
                <a16:creationId xmlns:a16="http://schemas.microsoft.com/office/drawing/2014/main" id="{F0AC67CC-31A1-4966-A232-34A1183CE86B}"/>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6686550" y="2338387"/>
            <a:ext cx="1714500" cy="2181225"/>
          </a:xfrm>
          <a:prstGeom prst="rect">
            <a:avLst/>
          </a:prstGeom>
        </p:spPr>
      </p:pic>
      <p:sp>
        <p:nvSpPr>
          <p:cNvPr id="9" name="Slide Number Placeholder 8">
            <a:extLst>
              <a:ext uri="{FF2B5EF4-FFF2-40B4-BE49-F238E27FC236}">
                <a16:creationId xmlns:a16="http://schemas.microsoft.com/office/drawing/2014/main" id="{067AD1BB-02B7-4454-895A-020D57B37504}"/>
              </a:ext>
            </a:extLst>
          </p:cNvPr>
          <p:cNvSpPr>
            <a:spLocks noGrp="1"/>
          </p:cNvSpPr>
          <p:nvPr>
            <p:ph type="sldNum" sz="quarter" idx="12"/>
          </p:nvPr>
        </p:nvSpPr>
        <p:spPr/>
        <p:txBody>
          <a:bodyPr/>
          <a:lstStyle/>
          <a:p>
            <a:pPr>
              <a:spcBef>
                <a:spcPts val="100"/>
              </a:spcBef>
              <a:buSzPct val="99000"/>
            </a:pPr>
            <a:fld id="{230365B5-AA1B-47CC-8BCA-1380060D939D}" type="slidenum">
              <a:rPr lang="en-US" smtClean="0"/>
              <a:pPr>
                <a:spcBef>
                  <a:spcPts val="100"/>
                </a:spcBef>
                <a:buSzPct val="99000"/>
              </a:pPr>
              <a:t>2</a:t>
            </a:fld>
            <a:endParaRPr lang="en-US"/>
          </a:p>
        </p:txBody>
      </p:sp>
    </p:spTree>
    <p:extLst>
      <p:ext uri="{BB962C8B-B14F-4D97-AF65-F5344CB8AC3E}">
        <p14:creationId xmlns:p14="http://schemas.microsoft.com/office/powerpoint/2010/main" val="3111597088"/>
      </p:ext>
    </p:extLst>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s-ES"/>
              <a:t>Escritura de incidentes: descripción general (continuación) </a:t>
            </a:r>
            <a:endParaRPr lang="en-US"/>
          </a:p>
        </p:txBody>
      </p:sp>
      <p:sp>
        <p:nvSpPr>
          <p:cNvPr id="3" name="Content Placeholder 2">
            <a:extLst>
              <a:ext uri="{FF2B5EF4-FFF2-40B4-BE49-F238E27FC236}">
                <a16:creationId xmlns:a16="http://schemas.microsoft.com/office/drawing/2014/main" id="{4251E767-CD15-4F99-B123-7EB3BA38C099}"/>
              </a:ext>
            </a:extLst>
          </p:cNvPr>
          <p:cNvSpPr>
            <a:spLocks noGrp="1"/>
          </p:cNvSpPr>
          <p:nvPr>
            <p:ph sz="quarter" idx="13"/>
          </p:nvPr>
        </p:nvSpPr>
        <p:spPr/>
        <p:txBody>
          <a:bodyPr>
            <a:normAutofit fontScale="77500" lnSpcReduction="20000"/>
          </a:bodyPr>
          <a:lstStyle/>
          <a:p>
            <a:pPr>
              <a:spcBef>
                <a:spcPct val="100000"/>
              </a:spcBef>
              <a:buSzPct val="99000"/>
            </a:pPr>
            <a:r>
              <a:rPr lang="es-ES" kern="1200">
                <a:sym typeface="Arial"/>
              </a:rPr>
              <a:t>El tipo de incidente corresponde tanto a la cantidad de recursos requeridos como a la duración anticipada del incidente. Los tipos de incidentes se mueven desde el Tipo 5, que es el menos complejo, mientras que el Tipo 1 es el más complejo. A medida que aumenta la cantidad de recursos necesarios y aumenta la duración del incidente, aumenta la complejidad. La gran mayoría de los incidentes están en el rango de Tipo 3-5. </a:t>
            </a:r>
            <a:endParaRPr lang="en-US"/>
          </a:p>
        </p:txBody>
      </p:sp>
      <p:pic>
        <p:nvPicPr>
          <p:cNvPr id="8" name="Content Placeholder 7" descr="An image showing an inverted pyramid with different levels of incidents going from Type 1 (at top) to Type 5 (at bottom). The image depicts clocks with longer durations and more people as it moves from Type 5 to Type 1.  There is a bracket which indicates the vast mojority of  all incidents are Types 3, 4, or 5.">
            <a:extLst>
              <a:ext uri="{FF2B5EF4-FFF2-40B4-BE49-F238E27FC236}">
                <a16:creationId xmlns:a16="http://schemas.microsoft.com/office/drawing/2014/main" id="{62EA7B79-BD4D-4B65-9B7F-498F44B829B9}"/>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2447948" y="3471863"/>
            <a:ext cx="4248104" cy="2233612"/>
          </a:xfrm>
          <a:prstGeom prst="rect">
            <a:avLst/>
          </a:prstGeom>
        </p:spPr>
      </p:pic>
      <p:sp>
        <p:nvSpPr>
          <p:cNvPr id="9" name="Slide Number Placeholder 8">
            <a:extLst>
              <a:ext uri="{FF2B5EF4-FFF2-40B4-BE49-F238E27FC236}">
                <a16:creationId xmlns:a16="http://schemas.microsoft.com/office/drawing/2014/main" id="{FD89E4B8-2CB5-4ADC-A525-210EF86741B9}"/>
              </a:ext>
            </a:extLst>
          </p:cNvPr>
          <p:cNvSpPr>
            <a:spLocks noGrp="1"/>
          </p:cNvSpPr>
          <p:nvPr>
            <p:ph type="sldNum" sz="quarter" idx="12"/>
          </p:nvPr>
        </p:nvSpPr>
        <p:spPr/>
        <p:txBody>
          <a:bodyPr/>
          <a:lstStyle/>
          <a:p>
            <a:pPr>
              <a:spcBef>
                <a:spcPts val="100"/>
              </a:spcBef>
              <a:buSzPct val="99000"/>
            </a:pPr>
            <a:fld id="{230365B5-AA1B-47CC-8BCA-1380060D939D}" type="slidenum">
              <a:rPr lang="en-US" smtClean="0"/>
              <a:pPr>
                <a:spcBef>
                  <a:spcPts val="100"/>
                </a:spcBef>
                <a:buSzPct val="99000"/>
              </a:pPr>
              <a:t>20</a:t>
            </a:fld>
            <a:endParaRPr lang="en-US"/>
          </a:p>
        </p:txBody>
      </p:sp>
    </p:spTree>
    <p:extLst>
      <p:ext uri="{BB962C8B-B14F-4D97-AF65-F5344CB8AC3E}">
        <p14:creationId xmlns:p14="http://schemas.microsoft.com/office/powerpoint/2010/main" val="1988958102"/>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Incidente tipo 5 </a:t>
            </a:r>
          </a:p>
        </p:txBody>
      </p:sp>
      <p:sp>
        <p:nvSpPr>
          <p:cNvPr id="3" name="Content Placeholder 2">
            <a:extLst>
              <a:ext uri="{FF2B5EF4-FFF2-40B4-BE49-F238E27FC236}">
                <a16:creationId xmlns:a16="http://schemas.microsoft.com/office/drawing/2014/main" id="{2E93A579-958B-4929-96EB-FA43D9B514B3}"/>
              </a:ext>
            </a:extLst>
          </p:cNvPr>
          <p:cNvSpPr>
            <a:spLocks noGrp="1"/>
          </p:cNvSpPr>
          <p:nvPr>
            <p:ph sz="quarter" idx="13"/>
          </p:nvPr>
        </p:nvSpPr>
        <p:spPr/>
        <p:txBody>
          <a:bodyPr>
            <a:normAutofit fontScale="62500" lnSpcReduction="20000"/>
          </a:bodyPr>
          <a:lstStyle/>
          <a:p>
            <a:pPr fontAlgn="auto">
              <a:spcBef>
                <a:spcPct val="100000"/>
              </a:spcBef>
              <a:buSzPct val="99000"/>
              <a:tabLst/>
            </a:pPr>
            <a:r>
              <a:rPr lang="es-ES" kern="1200">
                <a:sym typeface="Arial"/>
              </a:rPr>
              <a:t>Las características de un incidente de tipo 5 son las siguientes: </a:t>
            </a:r>
          </a:p>
          <a:p>
            <a:pPr marL="254000" lvl="1" indent="-254000" fontAlgn="auto">
              <a:spcBef>
                <a:spcPct val="100000"/>
              </a:spcBef>
              <a:buSzPct val="99000"/>
              <a:buFont typeface="Arial"/>
              <a:buChar char="•"/>
              <a:tabLst/>
            </a:pPr>
            <a:r>
              <a:rPr lang="es-ES" b="1" kern="1200">
                <a:ea typeface="+mn-ea"/>
                <a:sym typeface="Arial"/>
              </a:rPr>
              <a:t>Recursos</a:t>
            </a:r>
            <a:r>
              <a:rPr lang="es-ES" kern="1200">
                <a:ea typeface="+mn-ea"/>
                <a:sym typeface="Arial"/>
              </a:rPr>
              <a:t>: Uno o dos recursos individuales con hasta seis empleados. Las posiciones de Comando y Personal General (que no sean el Comandante de Incidentes) no están activadas </a:t>
            </a:r>
          </a:p>
          <a:p>
            <a:pPr marL="254000" lvl="1" indent="-254000" fontAlgn="auto">
              <a:spcBef>
                <a:spcPct val="100000"/>
              </a:spcBef>
              <a:buSzPct val="99000"/>
              <a:buFont typeface="Arial"/>
              <a:buChar char="•"/>
              <a:tabLst/>
            </a:pPr>
            <a:r>
              <a:rPr lang="es-ES" b="1" kern="1200">
                <a:ea typeface="+mn-ea"/>
                <a:sym typeface="Arial"/>
              </a:rPr>
              <a:t>Intervalo de tiempo</a:t>
            </a:r>
            <a:r>
              <a:rPr lang="es-ES" kern="1200">
                <a:ea typeface="+mn-ea"/>
                <a:sym typeface="Arial"/>
              </a:rPr>
              <a:t>: el incidente está contenido dentro del primer período operacional y, a menudo, dentro de unas pocas horas después de que los recursos llegan a la escena. No se requiere un Plan de Acción de Incidentes por escrito. </a:t>
            </a:r>
          </a:p>
          <a:p>
            <a:pPr>
              <a:spcBef>
                <a:spcPct val="100000"/>
              </a:spcBef>
              <a:buSzPct val="99000"/>
            </a:pPr>
            <a:r>
              <a:rPr lang="es-ES" kern="1200">
                <a:sym typeface="Arial"/>
              </a:rPr>
              <a:t>Los ejemplos incluyen un incendio en un vehículo, una persona lesionada o una parada de tráfico de la policía.</a:t>
            </a:r>
            <a:endParaRPr lang="en-US"/>
          </a:p>
        </p:txBody>
      </p:sp>
      <p:pic>
        <p:nvPicPr>
          <p:cNvPr id="8" name="Content Placeholder 7" descr="A car with a smashed bumper sits in front of a police car">
            <a:extLst>
              <a:ext uri="{FF2B5EF4-FFF2-40B4-BE49-F238E27FC236}">
                <a16:creationId xmlns:a16="http://schemas.microsoft.com/office/drawing/2014/main" id="{733B3B90-1A20-4DB1-BCBD-32549238A1CA}"/>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6686550" y="2338387"/>
            <a:ext cx="1714500" cy="2181225"/>
          </a:xfrm>
          <a:prstGeom prst="rect">
            <a:avLst/>
          </a:prstGeom>
        </p:spPr>
      </p:pic>
      <p:sp>
        <p:nvSpPr>
          <p:cNvPr id="9" name="Slide Number Placeholder 8">
            <a:extLst>
              <a:ext uri="{FF2B5EF4-FFF2-40B4-BE49-F238E27FC236}">
                <a16:creationId xmlns:a16="http://schemas.microsoft.com/office/drawing/2014/main" id="{C9A6E137-C696-44D4-86EE-5FDC025A0275}"/>
              </a:ext>
            </a:extLst>
          </p:cNvPr>
          <p:cNvSpPr>
            <a:spLocks noGrp="1"/>
          </p:cNvSpPr>
          <p:nvPr>
            <p:ph type="sldNum" sz="quarter" idx="12"/>
          </p:nvPr>
        </p:nvSpPr>
        <p:spPr/>
        <p:txBody>
          <a:bodyPr/>
          <a:lstStyle/>
          <a:p>
            <a:pPr>
              <a:spcBef>
                <a:spcPts val="100"/>
              </a:spcBef>
              <a:buSzPct val="99000"/>
            </a:pPr>
            <a:fld id="{230365B5-AA1B-47CC-8BCA-1380060D939D}" type="slidenum">
              <a:rPr lang="en-US" smtClean="0"/>
              <a:pPr>
                <a:spcBef>
                  <a:spcPts val="100"/>
                </a:spcBef>
                <a:buSzPct val="99000"/>
              </a:pPr>
              <a:t>21</a:t>
            </a:fld>
            <a:endParaRPr lang="en-US"/>
          </a:p>
        </p:txBody>
      </p:sp>
    </p:spTree>
    <p:extLst>
      <p:ext uri="{BB962C8B-B14F-4D97-AF65-F5344CB8AC3E}">
        <p14:creationId xmlns:p14="http://schemas.microsoft.com/office/powerpoint/2010/main" val="1650430610"/>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Incidente tipo 4 </a:t>
            </a:r>
          </a:p>
        </p:txBody>
      </p:sp>
      <p:sp>
        <p:nvSpPr>
          <p:cNvPr id="3" name="Content Placeholder 2">
            <a:extLst>
              <a:ext uri="{FF2B5EF4-FFF2-40B4-BE49-F238E27FC236}">
                <a16:creationId xmlns:a16="http://schemas.microsoft.com/office/drawing/2014/main" id="{5856970B-E05A-4B0D-B26B-8DFAF13954DB}"/>
              </a:ext>
            </a:extLst>
          </p:cNvPr>
          <p:cNvSpPr>
            <a:spLocks noGrp="1"/>
          </p:cNvSpPr>
          <p:nvPr>
            <p:ph sz="quarter" idx="13"/>
          </p:nvPr>
        </p:nvSpPr>
        <p:spPr/>
        <p:txBody>
          <a:bodyPr>
            <a:normAutofit fontScale="62500" lnSpcReduction="20000"/>
          </a:bodyPr>
          <a:lstStyle/>
          <a:p>
            <a:pPr fontAlgn="auto">
              <a:spcBef>
                <a:spcPct val="100000"/>
              </a:spcBef>
              <a:buSzPct val="99000"/>
              <a:tabLst/>
            </a:pPr>
            <a:r>
              <a:rPr lang="es-ES" kern="1200">
                <a:sym typeface="Arial"/>
              </a:rPr>
              <a:t>Las características de un incidente de tipo 4 son las siguientes:</a:t>
            </a:r>
          </a:p>
          <a:p>
            <a:pPr marL="254000" lvl="1" indent="-254000" fontAlgn="auto">
              <a:spcBef>
                <a:spcPct val="100000"/>
              </a:spcBef>
              <a:buSzPct val="99000"/>
              <a:buFont typeface="Arial"/>
              <a:buChar char="•"/>
              <a:tabLst/>
            </a:pPr>
            <a:r>
              <a:rPr lang="es-ES" b="1" kern="1200">
                <a:ea typeface="+mn-ea"/>
                <a:sym typeface="Arial"/>
              </a:rPr>
              <a:t>Recursos</a:t>
            </a:r>
            <a:r>
              <a:rPr lang="es-ES" kern="1200">
                <a:ea typeface="+mn-ea"/>
                <a:sym typeface="Arial"/>
              </a:rPr>
              <a:t>: las funciones del personal de comando y del personal general están activadas (solo si es necesario). Se requieren varios recursos únicos para mitigar el incidente. </a:t>
            </a:r>
          </a:p>
          <a:p>
            <a:pPr marL="254000" lvl="1" indent="-254000">
              <a:spcBef>
                <a:spcPct val="100000"/>
              </a:spcBef>
              <a:buSzPct val="99000"/>
            </a:pPr>
            <a:r>
              <a:rPr lang="es-ES" b="1" kern="1200">
                <a:ea typeface="+mn-ea"/>
                <a:sym typeface="Arial"/>
              </a:rPr>
              <a:t>Intervalo de tiempo</a:t>
            </a:r>
            <a:r>
              <a:rPr lang="es-ES" kern="1200">
                <a:sym typeface="Arial"/>
              </a:rPr>
              <a:t>: limitado a un período operativo en la fase de control. No se requiere un Plan de Acción de Incidente por escrito para incidentes que no sean de HazMat. Se completa un informe operacional documentado.</a:t>
            </a:r>
            <a:endParaRPr lang="en-US"/>
          </a:p>
        </p:txBody>
      </p:sp>
      <p:pic>
        <p:nvPicPr>
          <p:cNvPr id="8" name="Content Placeholder 7" descr="House on Fire">
            <a:extLst>
              <a:ext uri="{FF2B5EF4-FFF2-40B4-BE49-F238E27FC236}">
                <a16:creationId xmlns:a16="http://schemas.microsoft.com/office/drawing/2014/main" id="{676A1EAE-BBB8-47C0-91D3-E319CC37C109}"/>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359559" y="2589318"/>
            <a:ext cx="2539682" cy="1688889"/>
          </a:xfrm>
          <a:prstGeom prst="rect">
            <a:avLst/>
          </a:prstGeom>
        </p:spPr>
      </p:pic>
      <p:sp>
        <p:nvSpPr>
          <p:cNvPr id="9" name="Slide Number Placeholder 8">
            <a:extLst>
              <a:ext uri="{FF2B5EF4-FFF2-40B4-BE49-F238E27FC236}">
                <a16:creationId xmlns:a16="http://schemas.microsoft.com/office/drawing/2014/main" id="{EA934C8E-500E-4D74-B9FB-389012B92E8B}"/>
              </a:ext>
            </a:extLst>
          </p:cNvPr>
          <p:cNvSpPr>
            <a:spLocks noGrp="1"/>
          </p:cNvSpPr>
          <p:nvPr>
            <p:ph type="sldNum" sz="quarter" idx="12"/>
          </p:nvPr>
        </p:nvSpPr>
        <p:spPr/>
        <p:txBody>
          <a:bodyPr/>
          <a:lstStyle/>
          <a:p>
            <a:pPr>
              <a:spcBef>
                <a:spcPts val="100"/>
              </a:spcBef>
              <a:buSzPct val="99000"/>
            </a:pPr>
            <a:fld id="{230365B5-AA1B-47CC-8BCA-1380060D939D}" type="slidenum">
              <a:rPr lang="en-US" smtClean="0"/>
              <a:pPr>
                <a:spcBef>
                  <a:spcPts val="100"/>
                </a:spcBef>
                <a:buSzPct val="99000"/>
              </a:pPr>
              <a:t>22</a:t>
            </a:fld>
            <a:endParaRPr lang="en-US"/>
          </a:p>
        </p:txBody>
      </p:sp>
    </p:spTree>
    <p:extLst>
      <p:ext uri="{BB962C8B-B14F-4D97-AF65-F5344CB8AC3E}">
        <p14:creationId xmlns:p14="http://schemas.microsoft.com/office/powerpoint/2010/main" val="2902210200"/>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Incidente tipo 3 </a:t>
            </a:r>
          </a:p>
        </p:txBody>
      </p:sp>
      <p:sp>
        <p:nvSpPr>
          <p:cNvPr id="3" name="Content Placeholder 2">
            <a:extLst>
              <a:ext uri="{FF2B5EF4-FFF2-40B4-BE49-F238E27FC236}">
                <a16:creationId xmlns:a16="http://schemas.microsoft.com/office/drawing/2014/main" id="{CF9C0B12-5A96-4A83-90C9-EE4C30F4C639}"/>
              </a:ext>
            </a:extLst>
          </p:cNvPr>
          <p:cNvSpPr>
            <a:spLocks noGrp="1"/>
          </p:cNvSpPr>
          <p:nvPr>
            <p:ph sz="quarter" idx="13"/>
          </p:nvPr>
        </p:nvSpPr>
        <p:spPr/>
        <p:txBody>
          <a:bodyPr>
            <a:normAutofit fontScale="55000" lnSpcReduction="20000"/>
          </a:bodyPr>
          <a:lstStyle/>
          <a:p>
            <a:pPr fontAlgn="auto">
              <a:spcBef>
                <a:spcPct val="100000"/>
              </a:spcBef>
              <a:buSzPct val="99000"/>
              <a:tabLst/>
            </a:pPr>
            <a:r>
              <a:rPr lang="es-ES" kern="1200">
                <a:sym typeface="Arial"/>
              </a:rPr>
              <a:t>Las características de un incidente de tipo 3 son las siguientes: </a:t>
            </a:r>
          </a:p>
          <a:p>
            <a:pPr marL="254000" lvl="1" indent="-254000" fontAlgn="auto">
              <a:spcBef>
                <a:spcPct val="100000"/>
              </a:spcBef>
              <a:buSzPct val="99000"/>
              <a:buFont typeface="Arial"/>
              <a:buChar char="•"/>
              <a:tabLst/>
            </a:pPr>
            <a:r>
              <a:rPr lang="es-ES" b="1" kern="1200">
                <a:ea typeface="+mn-ea"/>
                <a:sym typeface="Arial"/>
              </a:rPr>
              <a:t>Recursos:</a:t>
            </a:r>
            <a:r>
              <a:rPr lang="es-ES" kern="1200">
                <a:ea typeface="+mn-ea"/>
                <a:sym typeface="Arial"/>
              </a:rPr>
              <a:t> cuando las capacidades exceden la respuesta inicial, se deben agregar las posiciones de ICS adecuadas para que coincida con la complejidad del incidente. Se pueden activar algunas o todas las posiciones del Comando y del Personal General, así como las posiciones de Supervisor de Grupo o División y / o posiciones de Líder de Unidad. Un Equipo de Gestión de Incidentes (IMT) o una organización de comando de incidentes gestiona los incidentes de acción inicial con un número significativo de recursos, y un incidente de respuesta extendida hasta que se logra la contención / control. </a:t>
            </a:r>
          </a:p>
          <a:p>
            <a:pPr marL="254000" lvl="1" indent="-254000" fontAlgn="auto">
              <a:spcBef>
                <a:spcPct val="100000"/>
              </a:spcBef>
              <a:buSzPct val="99000"/>
              <a:buFont typeface="Arial"/>
              <a:buChar char="•"/>
              <a:tabLst/>
            </a:pPr>
            <a:r>
              <a:rPr lang="es-ES" b="1" kern="1200">
                <a:ea typeface="+mn-ea"/>
                <a:sym typeface="Arial"/>
              </a:rPr>
              <a:t>Intervalo de tiempo</a:t>
            </a:r>
            <a:r>
              <a:rPr lang="es-ES" kern="1200">
                <a:ea typeface="+mn-ea"/>
                <a:sym typeface="Arial"/>
              </a:rPr>
              <a:t>: el incidente puede extenderse a múltiples períodos operativos y puede requerirse un Plan de acción de incidentes por escrito para cada período operative.</a:t>
            </a:r>
          </a:p>
          <a:p>
            <a:pPr>
              <a:spcBef>
                <a:spcPct val="100000"/>
              </a:spcBef>
              <a:buSzPct val="99000"/>
            </a:pPr>
            <a:r>
              <a:rPr lang="es-ES" kern="1200">
                <a:sym typeface="Arial"/>
              </a:rPr>
              <a:t> </a:t>
            </a:r>
            <a:endParaRPr lang="en-US"/>
          </a:p>
        </p:txBody>
      </p:sp>
      <p:pic>
        <p:nvPicPr>
          <p:cNvPr id="8" name="Content Placeholder 7" descr="An aerial view of a derailed train">
            <a:extLst>
              <a:ext uri="{FF2B5EF4-FFF2-40B4-BE49-F238E27FC236}">
                <a16:creationId xmlns:a16="http://schemas.microsoft.com/office/drawing/2014/main" id="{B7196C1B-E0D7-4A2F-8456-602C8D438E9A}"/>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6686550" y="2338387"/>
            <a:ext cx="1714500" cy="2181225"/>
          </a:xfrm>
          <a:prstGeom prst="rect">
            <a:avLst/>
          </a:prstGeom>
        </p:spPr>
      </p:pic>
      <p:sp>
        <p:nvSpPr>
          <p:cNvPr id="9" name="Slide Number Placeholder 8">
            <a:extLst>
              <a:ext uri="{FF2B5EF4-FFF2-40B4-BE49-F238E27FC236}">
                <a16:creationId xmlns:a16="http://schemas.microsoft.com/office/drawing/2014/main" id="{C8DBA82E-E599-496A-854C-A783FBA1A2C7}"/>
              </a:ext>
            </a:extLst>
          </p:cNvPr>
          <p:cNvSpPr>
            <a:spLocks noGrp="1"/>
          </p:cNvSpPr>
          <p:nvPr>
            <p:ph type="sldNum" sz="quarter" idx="12"/>
          </p:nvPr>
        </p:nvSpPr>
        <p:spPr/>
        <p:txBody>
          <a:bodyPr/>
          <a:lstStyle/>
          <a:p>
            <a:pPr>
              <a:spcBef>
                <a:spcPts val="100"/>
              </a:spcBef>
              <a:buSzPct val="99000"/>
            </a:pPr>
            <a:fld id="{230365B5-AA1B-47CC-8BCA-1380060D939D}" type="slidenum">
              <a:rPr lang="en-US" smtClean="0"/>
              <a:pPr>
                <a:spcBef>
                  <a:spcPts val="100"/>
                </a:spcBef>
                <a:buSzPct val="99000"/>
              </a:pPr>
              <a:t>23</a:t>
            </a:fld>
            <a:endParaRPr lang="en-US"/>
          </a:p>
        </p:txBody>
      </p:sp>
    </p:spTree>
    <p:extLst>
      <p:ext uri="{BB962C8B-B14F-4D97-AF65-F5344CB8AC3E}">
        <p14:creationId xmlns:p14="http://schemas.microsoft.com/office/powerpoint/2010/main" val="3225973034"/>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Incidente tipo 2 </a:t>
            </a:r>
          </a:p>
        </p:txBody>
      </p:sp>
      <p:sp>
        <p:nvSpPr>
          <p:cNvPr id="3" name="Content Placeholder 2">
            <a:extLst>
              <a:ext uri="{FF2B5EF4-FFF2-40B4-BE49-F238E27FC236}">
                <a16:creationId xmlns:a16="http://schemas.microsoft.com/office/drawing/2014/main" id="{F4D882A5-8CC1-4C86-A137-A5D78D6B9ADD}"/>
              </a:ext>
            </a:extLst>
          </p:cNvPr>
          <p:cNvSpPr>
            <a:spLocks noGrp="1"/>
          </p:cNvSpPr>
          <p:nvPr>
            <p:ph sz="quarter" idx="13"/>
          </p:nvPr>
        </p:nvSpPr>
        <p:spPr/>
        <p:txBody>
          <a:bodyPr>
            <a:normAutofit fontScale="62500" lnSpcReduction="20000"/>
          </a:bodyPr>
          <a:lstStyle/>
          <a:p>
            <a:pPr fontAlgn="auto">
              <a:spcBef>
                <a:spcPct val="100000"/>
              </a:spcBef>
              <a:buSzPct val="99000"/>
              <a:tabLst/>
            </a:pPr>
            <a:r>
              <a:rPr lang="es-ES" kern="1200">
                <a:sym typeface="Arial"/>
              </a:rPr>
              <a:t>Las características de un incidente de tipo 2 son las siguientes:</a:t>
            </a:r>
          </a:p>
          <a:p>
            <a:pPr marL="254000" lvl="1" indent="-254000" fontAlgn="auto">
              <a:spcBef>
                <a:spcPct val="100000"/>
              </a:spcBef>
              <a:buSzPct val="99000"/>
              <a:buFont typeface="Arial"/>
              <a:buChar char="•"/>
              <a:tabLst/>
            </a:pPr>
            <a:r>
              <a:rPr lang="es-ES" b="1" kern="1200">
                <a:ea typeface="+mn-ea"/>
                <a:sym typeface="Arial"/>
              </a:rPr>
              <a:t>Recursos:</a:t>
            </a:r>
            <a:r>
              <a:rPr lang="es-ES" kern="1200">
                <a:ea typeface="+mn-ea"/>
                <a:sym typeface="Arial"/>
              </a:rPr>
              <a:t> se requieren recursos regionales y / o nacionales para administrar de manera segura y efectiva las operaciones. La mayoría o todas las posiciones del Comando y del Estado Mayor están llenas. Por lo general, el personal de operaciones no supera los 200 por período operativo y el total no supera los 500. El administrador / funcionario de la agencia es responsable del análisis de complejidad del incidente, las reuniones informativas de los administradores de la agencia y la delegación de autoridad por escrito. </a:t>
            </a:r>
          </a:p>
          <a:p>
            <a:pPr marL="254000" lvl="1" indent="-254000">
              <a:spcBef>
                <a:spcPct val="100000"/>
              </a:spcBef>
              <a:buSzPct val="99000"/>
            </a:pPr>
            <a:r>
              <a:rPr lang="es-ES" b="1" kern="1200">
                <a:ea typeface="+mn-ea"/>
                <a:sym typeface="Arial"/>
              </a:rPr>
              <a:t>Intervalo de tiempo</a:t>
            </a:r>
            <a:r>
              <a:rPr lang="es-ES" kern="1200">
                <a:sym typeface="Arial"/>
              </a:rPr>
              <a:t>: se espera que el incidente entre en varios períodos operativos. Se requiere un Plan de Acción de Incidentes por escrito para cada período operacional</a:t>
            </a:r>
            <a:endParaRPr lang="en-US"/>
          </a:p>
        </p:txBody>
      </p:sp>
      <p:pic>
        <p:nvPicPr>
          <p:cNvPr id="8" name="Content Placeholder 7" descr="An aerial view of flooded houses">
            <a:extLst>
              <a:ext uri="{FF2B5EF4-FFF2-40B4-BE49-F238E27FC236}">
                <a16:creationId xmlns:a16="http://schemas.microsoft.com/office/drawing/2014/main" id="{1873105D-14E5-46EE-BFEE-6264BC517F05}"/>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6686550" y="2338387"/>
            <a:ext cx="1714500" cy="2181225"/>
          </a:xfrm>
          <a:prstGeom prst="rect">
            <a:avLst/>
          </a:prstGeom>
        </p:spPr>
      </p:pic>
      <p:sp>
        <p:nvSpPr>
          <p:cNvPr id="9" name="Slide Number Placeholder 8">
            <a:extLst>
              <a:ext uri="{FF2B5EF4-FFF2-40B4-BE49-F238E27FC236}">
                <a16:creationId xmlns:a16="http://schemas.microsoft.com/office/drawing/2014/main" id="{8C324825-4056-4FC8-BEAB-6E8C2DC55CE2}"/>
              </a:ext>
            </a:extLst>
          </p:cNvPr>
          <p:cNvSpPr>
            <a:spLocks noGrp="1"/>
          </p:cNvSpPr>
          <p:nvPr>
            <p:ph type="sldNum" sz="quarter" idx="12"/>
          </p:nvPr>
        </p:nvSpPr>
        <p:spPr/>
        <p:txBody>
          <a:bodyPr/>
          <a:lstStyle/>
          <a:p>
            <a:pPr>
              <a:spcBef>
                <a:spcPts val="100"/>
              </a:spcBef>
              <a:buSzPct val="99000"/>
            </a:pPr>
            <a:fld id="{230365B5-AA1B-47CC-8BCA-1380060D939D}" type="slidenum">
              <a:rPr lang="en-US" smtClean="0"/>
              <a:pPr>
                <a:spcBef>
                  <a:spcPts val="100"/>
                </a:spcBef>
                <a:buSzPct val="99000"/>
              </a:pPr>
              <a:t>24</a:t>
            </a:fld>
            <a:endParaRPr lang="en-US"/>
          </a:p>
        </p:txBody>
      </p:sp>
    </p:spTree>
    <p:extLst>
      <p:ext uri="{BB962C8B-B14F-4D97-AF65-F5344CB8AC3E}">
        <p14:creationId xmlns:p14="http://schemas.microsoft.com/office/powerpoint/2010/main" val="3871063262"/>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Incidente tipo 1 </a:t>
            </a:r>
          </a:p>
        </p:txBody>
      </p:sp>
      <p:sp>
        <p:nvSpPr>
          <p:cNvPr id="3" name="Content Placeholder 2">
            <a:extLst>
              <a:ext uri="{FF2B5EF4-FFF2-40B4-BE49-F238E27FC236}">
                <a16:creationId xmlns:a16="http://schemas.microsoft.com/office/drawing/2014/main" id="{E7AFC951-F22A-4092-829E-9455B287B222}"/>
              </a:ext>
            </a:extLst>
          </p:cNvPr>
          <p:cNvSpPr>
            <a:spLocks noGrp="1"/>
          </p:cNvSpPr>
          <p:nvPr>
            <p:ph sz="quarter" idx="13"/>
          </p:nvPr>
        </p:nvSpPr>
        <p:spPr/>
        <p:txBody>
          <a:bodyPr>
            <a:normAutofit fontScale="62500" lnSpcReduction="20000"/>
          </a:bodyPr>
          <a:lstStyle/>
          <a:p>
            <a:pPr fontAlgn="auto">
              <a:spcBef>
                <a:spcPct val="100000"/>
              </a:spcBef>
              <a:buSzPct val="99000"/>
              <a:tabLst/>
            </a:pPr>
            <a:r>
              <a:rPr lang="es-ES" kern="1200">
                <a:sym typeface="Arial"/>
              </a:rPr>
              <a:t>Las características de un incidente de tipo 1 son las siguientes:</a:t>
            </a:r>
          </a:p>
          <a:p>
            <a:pPr marL="254000" lvl="1" indent="-254000" fontAlgn="auto">
              <a:spcBef>
                <a:spcPct val="100000"/>
              </a:spcBef>
              <a:buSzPct val="99000"/>
              <a:buFont typeface="Arial"/>
              <a:buChar char="•"/>
              <a:tabLst/>
            </a:pPr>
            <a:r>
              <a:rPr lang="es-ES" b="1" kern="1200">
                <a:ea typeface="+mn-ea"/>
                <a:sym typeface="Arial"/>
              </a:rPr>
              <a:t>Recursos</a:t>
            </a:r>
            <a:r>
              <a:rPr lang="es-ES" kern="1200">
                <a:ea typeface="+mn-ea"/>
                <a:sym typeface="Arial"/>
              </a:rPr>
              <a:t>: se requieren recursos nacionales para gestionar de forma segura y eficaz las operaciones. Se activan todas las posiciones del Comando y del Personal General, y es necesario establecer Sucursales. El personal de operaciones a menudo excede los 500 por período operativo y el personal total generalmente excede los 1,000 Hay un alto impacto en la jurisdicción local, que requiere personal adicional para las funciones administrativas y de apoyo de la oficina. El incidente puede resultar en una declaración de desastre. </a:t>
            </a:r>
          </a:p>
          <a:p>
            <a:pPr marL="254000" lvl="1" indent="-254000">
              <a:spcBef>
                <a:spcPct val="100000"/>
              </a:spcBef>
              <a:buSzPct val="99000"/>
            </a:pPr>
            <a:r>
              <a:rPr lang="es-ES" b="1" kern="1200">
                <a:ea typeface="+mn-ea"/>
                <a:sym typeface="Arial"/>
              </a:rPr>
              <a:t>Intervalo de tiempo</a:t>
            </a:r>
            <a:r>
              <a:rPr lang="es-ES" kern="1200">
                <a:sym typeface="Arial"/>
              </a:rPr>
              <a:t>: se espera que el incidente entre en varios períodos operativos. Se requiere un Plan de acción de incidentes por escrito para cada período operative.</a:t>
            </a:r>
            <a:endParaRPr lang="en-US"/>
          </a:p>
        </p:txBody>
      </p:sp>
      <p:pic>
        <p:nvPicPr>
          <p:cNvPr id="8" name="Content Placeholder 7" descr="Two people wearing FEMA jackets inspecting damaged property.">
            <a:extLst>
              <a:ext uri="{FF2B5EF4-FFF2-40B4-BE49-F238E27FC236}">
                <a16:creationId xmlns:a16="http://schemas.microsoft.com/office/drawing/2014/main" id="{D071DF8B-B06B-449D-A6CC-08924FAE156A}"/>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6686550" y="2338387"/>
            <a:ext cx="1714500" cy="2181225"/>
          </a:xfrm>
          <a:prstGeom prst="rect">
            <a:avLst/>
          </a:prstGeom>
        </p:spPr>
      </p:pic>
      <p:sp>
        <p:nvSpPr>
          <p:cNvPr id="9" name="Slide Number Placeholder 8">
            <a:extLst>
              <a:ext uri="{FF2B5EF4-FFF2-40B4-BE49-F238E27FC236}">
                <a16:creationId xmlns:a16="http://schemas.microsoft.com/office/drawing/2014/main" id="{5DD8158C-F787-4352-A3AC-07591C82905B}"/>
              </a:ext>
            </a:extLst>
          </p:cNvPr>
          <p:cNvSpPr>
            <a:spLocks noGrp="1"/>
          </p:cNvSpPr>
          <p:nvPr>
            <p:ph type="sldNum" sz="quarter" idx="12"/>
          </p:nvPr>
        </p:nvSpPr>
        <p:spPr/>
        <p:txBody>
          <a:bodyPr/>
          <a:lstStyle/>
          <a:p>
            <a:pPr>
              <a:spcBef>
                <a:spcPts val="100"/>
              </a:spcBef>
              <a:buSzPct val="99000"/>
            </a:pPr>
            <a:fld id="{230365B5-AA1B-47CC-8BCA-1380060D939D}" type="slidenum">
              <a:rPr lang="en-US" smtClean="0"/>
              <a:pPr>
                <a:spcBef>
                  <a:spcPts val="100"/>
                </a:spcBef>
                <a:buSzPct val="99000"/>
              </a:pPr>
              <a:t>25</a:t>
            </a:fld>
            <a:endParaRPr lang="en-US"/>
          </a:p>
        </p:txBody>
      </p:sp>
    </p:spTree>
    <p:extLst>
      <p:ext uri="{BB962C8B-B14F-4D97-AF65-F5344CB8AC3E}">
        <p14:creationId xmlns:p14="http://schemas.microsoft.com/office/powerpoint/2010/main" val="3356067949"/>
      </p:ext>
    </p:extLst>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ACTIVIDAD: TIPOS DE INCIDENTES </a:t>
            </a:r>
          </a:p>
        </p:txBody>
      </p:sp>
      <p:sp>
        <p:nvSpPr>
          <p:cNvPr id="8" name="Slide Number Placeholder 7">
            <a:extLst>
              <a:ext uri="{FF2B5EF4-FFF2-40B4-BE49-F238E27FC236}">
                <a16:creationId xmlns:a16="http://schemas.microsoft.com/office/drawing/2014/main" id="{E252F860-6A85-4188-9D5A-BFCA9847A25B}"/>
              </a:ext>
            </a:extLst>
          </p:cNvPr>
          <p:cNvSpPr>
            <a:spLocks noGrp="1"/>
          </p:cNvSpPr>
          <p:nvPr>
            <p:ph type="sldNum" sz="quarter" idx="12"/>
          </p:nvPr>
        </p:nvSpPr>
        <p:spPr/>
        <p:txBody>
          <a:bodyPr/>
          <a:lstStyle/>
          <a:p>
            <a:pPr>
              <a:spcBef>
                <a:spcPts val="100"/>
              </a:spcBef>
              <a:buSzPct val="99000"/>
            </a:pPr>
            <a:fld id="{230365B5-AA1B-47CC-8BCA-1380060D939D}" type="slidenum">
              <a:rPr lang="en-US" smtClean="0"/>
              <a:pPr>
                <a:spcBef>
                  <a:spcPts val="100"/>
                </a:spcBef>
                <a:buSzPct val="99000"/>
              </a:pPr>
              <a:t>26</a:t>
            </a:fld>
            <a:endParaRPr lang="en-US"/>
          </a:p>
        </p:txBody>
      </p:sp>
      <p:pic>
        <p:nvPicPr>
          <p:cNvPr id="7" name="Content Placeholder 6" descr="Activity">
            <a:extLst>
              <a:ext uri="{FF2B5EF4-FFF2-40B4-BE49-F238E27FC236}">
                <a16:creationId xmlns:a16="http://schemas.microsoft.com/office/drawing/2014/main" id="{73F89D1A-46B4-4340-8C4F-93EF0AE27481}"/>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904842" y="3195604"/>
            <a:ext cx="476316" cy="476316"/>
          </a:xfrm>
          <a:prstGeom prst="rect">
            <a:avLst/>
          </a:prstGeom>
        </p:spPr>
      </p:pic>
      <p:sp>
        <p:nvSpPr>
          <p:cNvPr id="9" name="Content Placeholder 8">
            <a:extLst>
              <a:ext uri="{FF2B5EF4-FFF2-40B4-BE49-F238E27FC236}">
                <a16:creationId xmlns:a16="http://schemas.microsoft.com/office/drawing/2014/main" id="{143168E1-DEEF-4C12-B763-3717FAE46318}"/>
              </a:ext>
            </a:extLst>
          </p:cNvPr>
          <p:cNvSpPr>
            <a:spLocks noGrp="1"/>
          </p:cNvSpPr>
          <p:nvPr>
            <p:ph sz="quarter" idx="14"/>
          </p:nvPr>
        </p:nvSpPr>
        <p:spPr/>
        <p:txBody>
          <a:bodyPr>
            <a:normAutofit lnSpcReduction="10000"/>
          </a:bodyPr>
          <a:lstStyle/>
          <a:p>
            <a:pPr lvl="0">
              <a:spcBef>
                <a:spcPct val="100000"/>
              </a:spcBef>
              <a:buClrTx/>
            </a:pPr>
            <a:r>
              <a:rPr lang="es-ES" sz="1800" b="1" u="sng" dirty="0">
                <a:sym typeface="Arial"/>
              </a:rPr>
              <a:t>Propósito de la actividad</a:t>
            </a:r>
            <a:r>
              <a:rPr lang="es-ES" sz="1800" dirty="0">
                <a:sym typeface="Arial"/>
              </a:rPr>
              <a:t>: Proporcionar práctica a los estudiantes para determinar los tipos de incidentes para varios escenarios. </a:t>
            </a:r>
          </a:p>
          <a:p>
            <a:pPr lvl="0">
              <a:spcBef>
                <a:spcPct val="100000"/>
              </a:spcBef>
              <a:buClrTx/>
            </a:pPr>
            <a:r>
              <a:rPr lang="es-ES" sz="1800" b="1" u="sng" dirty="0">
                <a:sym typeface="Arial"/>
              </a:rPr>
              <a:t>Tiempo:</a:t>
            </a:r>
            <a:r>
              <a:rPr lang="es-ES" sz="1800" dirty="0">
                <a:sym typeface="Arial"/>
              </a:rPr>
              <a:t> 15 minutos. </a:t>
            </a:r>
          </a:p>
          <a:p>
            <a:pPr lvl="0">
              <a:spcBef>
                <a:spcPct val="100000"/>
              </a:spcBef>
              <a:buClrTx/>
            </a:pPr>
            <a:r>
              <a:rPr lang="es-ES" sz="1800" b="1" u="sng" dirty="0">
                <a:sym typeface="Arial"/>
              </a:rPr>
              <a:t>Instrucciones:</a:t>
            </a:r>
            <a:r>
              <a:rPr lang="es-ES" sz="1800" dirty="0">
                <a:sym typeface="Arial"/>
              </a:rPr>
              <a:t> Trabajando con tu equipo: </a:t>
            </a:r>
          </a:p>
          <a:p>
            <a:pPr lvl="1">
              <a:spcBef>
                <a:spcPct val="50000"/>
              </a:spcBef>
              <a:buSzPct val="100000"/>
              <a:buFont typeface="Arial"/>
              <a:buAutoNum type="arabicPeriod"/>
            </a:pPr>
            <a:r>
              <a:rPr lang="es-ES" sz="1800" dirty="0">
                <a:sym typeface="Arial"/>
              </a:rPr>
              <a:t>Revise los hechos presentados sobre los cinco escenarios de incidentes en su Manual del estudiante. </a:t>
            </a:r>
          </a:p>
          <a:p>
            <a:pPr lvl="1">
              <a:spcBef>
                <a:spcPct val="50000"/>
              </a:spcBef>
              <a:buSzPct val="100000"/>
              <a:buFont typeface="Arial"/>
              <a:buAutoNum type="arabicPeriod"/>
            </a:pPr>
            <a:r>
              <a:rPr lang="es-ES" sz="1800" dirty="0">
                <a:sym typeface="Arial"/>
              </a:rPr>
              <a:t>Determinar el tipo de incidente. </a:t>
            </a:r>
          </a:p>
          <a:p>
            <a:pPr lvl="1">
              <a:spcBef>
                <a:spcPct val="50000"/>
              </a:spcBef>
              <a:buSzPct val="100000"/>
              <a:buFont typeface="Arial"/>
              <a:buAutoNum type="arabicPeriod"/>
            </a:pPr>
            <a:r>
              <a:rPr lang="es-ES" sz="1800" dirty="0">
                <a:sym typeface="Arial"/>
              </a:rPr>
              <a:t>Elija un portavoz y prepárese para enumerar los tipos de incidentes para cada escenario en 10 minutos. </a:t>
            </a:r>
          </a:p>
          <a:p>
            <a:pPr lvl="0">
              <a:spcBef>
                <a:spcPct val="100000"/>
              </a:spcBef>
              <a:buClrTx/>
            </a:pPr>
            <a:r>
              <a:rPr lang="es-ES" sz="1800" dirty="0">
                <a:sym typeface="Arial"/>
              </a:rPr>
              <a:t>Nota: Una tabla que resume las características de cada tipo se proporciona después de los escenarios.</a:t>
            </a:r>
            <a:endParaRPr lang="en-US" sz="1800" dirty="0"/>
          </a:p>
        </p:txBody>
      </p:sp>
    </p:spTree>
    <p:extLst>
      <p:ext uri="{BB962C8B-B14F-4D97-AF65-F5344CB8AC3E}">
        <p14:creationId xmlns:p14="http://schemas.microsoft.com/office/powerpoint/2010/main" val="114570004"/>
      </p:ext>
    </p:extLst>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s-ES"/>
              <a:t>Equipos de Gestión de Incidentes (IMT) </a:t>
            </a:r>
            <a:endParaRPr lang="en-US"/>
          </a:p>
        </p:txBody>
      </p:sp>
      <p:sp>
        <p:nvSpPr>
          <p:cNvPr id="3" name="Content Placeholder 2">
            <a:extLst>
              <a:ext uri="{FF2B5EF4-FFF2-40B4-BE49-F238E27FC236}">
                <a16:creationId xmlns:a16="http://schemas.microsoft.com/office/drawing/2014/main" id="{4F36F8C5-E2D8-4274-8E56-34063C683275}"/>
              </a:ext>
            </a:extLst>
          </p:cNvPr>
          <p:cNvSpPr>
            <a:spLocks noGrp="1"/>
          </p:cNvSpPr>
          <p:nvPr>
            <p:ph sz="quarter" idx="13"/>
          </p:nvPr>
        </p:nvSpPr>
        <p:spPr/>
        <p:txBody>
          <a:bodyPr>
            <a:normAutofit fontScale="55000" lnSpcReduction="20000"/>
          </a:bodyPr>
          <a:lstStyle/>
          <a:p>
            <a:pPr fontAlgn="auto">
              <a:spcBef>
                <a:spcPct val="100000"/>
              </a:spcBef>
              <a:spcAft>
                <a:spcPts val="0"/>
              </a:spcAft>
              <a:buSzPct val="99000"/>
              <a:tabLst/>
            </a:pPr>
            <a:r>
              <a:rPr lang="es-ES" kern="1200">
                <a:sym typeface="Arial"/>
              </a:rPr>
              <a:t>Los IMT son grupos de personal calificado para ICS compuesto por un Comandante del incidente, otro líder de incidentes y personal calificado para otras posiciones clave de ICS. Un IMT puede ser usado para responder a un incidente. Los IMT incluyen miembros del Comando y del Personal General. Los tipos de IMT corresponden al tipo de incidente e incluyen: </a:t>
            </a:r>
          </a:p>
          <a:p>
            <a:pPr fontAlgn="auto">
              <a:spcBef>
                <a:spcPct val="100000"/>
              </a:spcBef>
              <a:spcAft>
                <a:spcPts val="0"/>
              </a:spcAft>
              <a:buSzPct val="99000"/>
              <a:tabLst/>
            </a:pPr>
            <a:r>
              <a:rPr lang="es-ES" kern="1200">
                <a:sym typeface="Arial"/>
              </a:rPr>
              <a:t>Tipo 5: Pueblo local y nivel del municipio</a:t>
            </a:r>
          </a:p>
          <a:p>
            <a:pPr fontAlgn="auto">
              <a:spcBef>
                <a:spcPct val="100000"/>
              </a:spcBef>
              <a:spcAft>
                <a:spcPts val="0"/>
              </a:spcAft>
              <a:buSzPct val="99000"/>
              <a:tabLst/>
            </a:pPr>
            <a:r>
              <a:rPr lang="es-ES" kern="1200">
                <a:sym typeface="Arial"/>
              </a:rPr>
              <a:t>Tipo 4: Ciudad, Condado o Distrito del Distrito de Bomberos</a:t>
            </a:r>
          </a:p>
          <a:p>
            <a:pPr fontAlgn="auto">
              <a:spcBef>
                <a:spcPct val="100000"/>
              </a:spcBef>
              <a:spcAft>
                <a:spcPts val="0"/>
              </a:spcAft>
              <a:buSzPct val="99000"/>
              <a:tabLst/>
            </a:pPr>
            <a:r>
              <a:rPr lang="es-ES" kern="1200">
                <a:sym typeface="Arial"/>
              </a:rPr>
              <a:t>Tipo 3: Nivel estatal, territorial, tribal o de área metropolitana • Tipo 2: Nivel nacional y estatal </a:t>
            </a:r>
          </a:p>
          <a:p>
            <a:pPr fontAlgn="auto">
              <a:spcBef>
                <a:spcPct val="100000"/>
              </a:spcBef>
              <a:spcAft>
                <a:spcPts val="0"/>
              </a:spcAft>
              <a:buSzPct val="99000"/>
              <a:tabLst/>
            </a:pPr>
            <a:r>
              <a:rPr lang="es-ES" kern="1200">
                <a:sym typeface="Arial"/>
              </a:rPr>
              <a:t>Tipo 1: Nivel nacional y estatal (Incidente de Tipo 1) </a:t>
            </a:r>
          </a:p>
          <a:p>
            <a:pPr fontAlgn="auto">
              <a:spcBef>
                <a:spcPct val="100000"/>
              </a:spcBef>
              <a:spcAft>
                <a:spcPts val="0"/>
              </a:spcAft>
              <a:buSzPct val="99000"/>
              <a:tabLst/>
            </a:pPr>
            <a:r>
              <a:rPr lang="es-ES" kern="1200">
                <a:sym typeface="Arial"/>
              </a:rPr>
              <a:t>Los miembros del equipo están certificados por tener la capacitación y experiencia necesarias para cumplir con los puestos de IMT.</a:t>
            </a:r>
            <a:endParaRPr lang="en-US"/>
          </a:p>
        </p:txBody>
      </p:sp>
      <p:pic>
        <p:nvPicPr>
          <p:cNvPr id="8" name="Content Placeholder 7" descr="FEMA and Emergency Personnel talking">
            <a:extLst>
              <a:ext uri="{FF2B5EF4-FFF2-40B4-BE49-F238E27FC236}">
                <a16:creationId xmlns:a16="http://schemas.microsoft.com/office/drawing/2014/main" id="{D6E0886A-0D22-4FB0-A900-07533278DA0C}"/>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6686550" y="2338387"/>
            <a:ext cx="1714500" cy="2181225"/>
          </a:xfrm>
          <a:prstGeom prst="rect">
            <a:avLst/>
          </a:prstGeom>
        </p:spPr>
      </p:pic>
      <p:sp>
        <p:nvSpPr>
          <p:cNvPr id="9" name="Slide Number Placeholder 8">
            <a:extLst>
              <a:ext uri="{FF2B5EF4-FFF2-40B4-BE49-F238E27FC236}">
                <a16:creationId xmlns:a16="http://schemas.microsoft.com/office/drawing/2014/main" id="{6BF98D21-9921-4A6A-A547-F6C2F1FA7126}"/>
              </a:ext>
            </a:extLst>
          </p:cNvPr>
          <p:cNvSpPr>
            <a:spLocks noGrp="1"/>
          </p:cNvSpPr>
          <p:nvPr>
            <p:ph type="sldNum" sz="quarter" idx="12"/>
          </p:nvPr>
        </p:nvSpPr>
        <p:spPr/>
        <p:txBody>
          <a:bodyPr/>
          <a:lstStyle/>
          <a:p>
            <a:pPr>
              <a:spcBef>
                <a:spcPts val="100"/>
              </a:spcBef>
              <a:buSzPct val="99000"/>
            </a:pPr>
            <a:fld id="{230365B5-AA1B-47CC-8BCA-1380060D939D}" type="slidenum">
              <a:rPr lang="en-US" smtClean="0"/>
              <a:pPr>
                <a:spcBef>
                  <a:spcPts val="100"/>
                </a:spcBef>
                <a:buSzPct val="99000"/>
              </a:pPr>
              <a:t>27</a:t>
            </a:fld>
            <a:endParaRPr lang="en-US"/>
          </a:p>
        </p:txBody>
      </p:sp>
    </p:spTree>
    <p:extLst>
      <p:ext uri="{BB962C8B-B14F-4D97-AF65-F5344CB8AC3E}">
        <p14:creationId xmlns:p14="http://schemas.microsoft.com/office/powerpoint/2010/main" val="1804634498"/>
      </p:ext>
    </p:extLst>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Lección completada</a:t>
            </a:r>
          </a:p>
        </p:txBody>
      </p:sp>
      <p:sp>
        <p:nvSpPr>
          <p:cNvPr id="3" name="Content Placeholder 2">
            <a:extLst>
              <a:ext uri="{FF2B5EF4-FFF2-40B4-BE49-F238E27FC236}">
                <a16:creationId xmlns:a16="http://schemas.microsoft.com/office/drawing/2014/main" id="{99671EAF-66E8-419F-9B9E-6EC50089F8D2}"/>
              </a:ext>
            </a:extLst>
          </p:cNvPr>
          <p:cNvSpPr>
            <a:spLocks noGrp="1"/>
          </p:cNvSpPr>
          <p:nvPr>
            <p:ph idx="1"/>
          </p:nvPr>
        </p:nvSpPr>
        <p:spPr/>
        <p:txBody>
          <a:bodyPr>
            <a:normAutofit fontScale="92500" lnSpcReduction="10000"/>
          </a:bodyPr>
          <a:lstStyle/>
          <a:p>
            <a:pPr fontAlgn="auto">
              <a:spcBef>
                <a:spcPct val="100000"/>
              </a:spcBef>
              <a:buSzPct val="99000"/>
              <a:tabLst/>
            </a:pPr>
            <a:r>
              <a:rPr lang="es-ES" kern="1200">
                <a:sym typeface="Arial"/>
              </a:rPr>
              <a:t>Has completado la lección de Flexibilidad Organizacional. Ahora podrás:</a:t>
            </a:r>
          </a:p>
          <a:p>
            <a:pPr marL="254000" lvl="1" indent="-254000" fontAlgn="auto">
              <a:spcBef>
                <a:spcPct val="100000"/>
              </a:spcBef>
              <a:buSzPct val="99000"/>
              <a:buFont typeface="Arial"/>
              <a:buChar char="•"/>
              <a:tabLst/>
            </a:pPr>
            <a:r>
              <a:rPr lang="es-ES" kern="1200">
                <a:ea typeface="+mn-ea"/>
                <a:sym typeface="Arial"/>
              </a:rPr>
              <a:t>Explicar cómo la organización modular se expande y se contrae.</a:t>
            </a:r>
          </a:p>
          <a:p>
            <a:pPr marL="254000" lvl="1" indent="-254000" fontAlgn="auto">
              <a:spcBef>
                <a:spcPct val="100000"/>
              </a:spcBef>
              <a:buSzPct val="99000"/>
              <a:buFont typeface="Arial"/>
              <a:buChar char="•"/>
              <a:tabLst/>
            </a:pPr>
            <a:r>
              <a:rPr lang="es-ES" kern="1200">
                <a:ea typeface="+mn-ea"/>
                <a:sym typeface="Arial"/>
              </a:rPr>
              <a:t>Identificar los factores a considerar cuando se analiza la complejidad de un incidente. </a:t>
            </a:r>
          </a:p>
          <a:p>
            <a:pPr marL="254000" lvl="1" indent="-254000" fontAlgn="auto">
              <a:spcBef>
                <a:spcPct val="100000"/>
              </a:spcBef>
              <a:buSzPct val="99000"/>
              <a:buFont typeface="Arial"/>
              <a:buChar char="•"/>
              <a:tabLst/>
            </a:pPr>
            <a:r>
              <a:rPr lang="es-ES" kern="1200">
                <a:ea typeface="+mn-ea"/>
                <a:sym typeface="Arial"/>
              </a:rPr>
              <a:t>Definir los cinco tipos de incidentes. </a:t>
            </a:r>
          </a:p>
          <a:p>
            <a:pPr>
              <a:spcBef>
                <a:spcPct val="100000"/>
              </a:spcBef>
              <a:buSzPct val="99000"/>
            </a:pPr>
            <a:r>
              <a:rPr lang="es-ES" kern="1200">
                <a:sym typeface="Arial"/>
              </a:rPr>
              <a:t>La próxima lección cubrirá la transferencia de mando.</a:t>
            </a:r>
            <a:endParaRPr lang="en-US"/>
          </a:p>
        </p:txBody>
      </p:sp>
      <p:sp>
        <p:nvSpPr>
          <p:cNvPr id="6" name="Slide Number Placeholder 5">
            <a:extLst>
              <a:ext uri="{FF2B5EF4-FFF2-40B4-BE49-F238E27FC236}">
                <a16:creationId xmlns:a16="http://schemas.microsoft.com/office/drawing/2014/main" id="{008552AF-10E2-4732-A82A-9A22D16F24A1}"/>
              </a:ext>
            </a:extLst>
          </p:cNvPr>
          <p:cNvSpPr>
            <a:spLocks noGrp="1"/>
          </p:cNvSpPr>
          <p:nvPr>
            <p:ph type="sldNum" sz="quarter" idx="12"/>
          </p:nvPr>
        </p:nvSpPr>
        <p:spPr/>
        <p:txBody>
          <a:bodyPr/>
          <a:lstStyle/>
          <a:p>
            <a:pPr>
              <a:spcBef>
                <a:spcPts val="100"/>
              </a:spcBef>
              <a:buSzPct val="99000"/>
            </a:pPr>
            <a:fld id="{230365B5-AA1B-47CC-8BCA-1380060D939D}" type="slidenum">
              <a:rPr lang="en-US" smtClean="0"/>
              <a:pPr>
                <a:spcBef>
                  <a:spcPts val="100"/>
                </a:spcBef>
                <a:buSzPct val="99000"/>
              </a:pPr>
              <a:t>28</a:t>
            </a:fld>
            <a:endParaRPr lang="en-US"/>
          </a:p>
        </p:txBody>
      </p:sp>
    </p:spTree>
    <p:extLst>
      <p:ext uri="{BB962C8B-B14F-4D97-AF65-F5344CB8AC3E}">
        <p14:creationId xmlns:p14="http://schemas.microsoft.com/office/powerpoint/2010/main" val="3588216389"/>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Organizacion modular </a:t>
            </a:r>
          </a:p>
        </p:txBody>
      </p:sp>
      <p:sp>
        <p:nvSpPr>
          <p:cNvPr id="3" name="Content Placeholder 2">
            <a:extLst>
              <a:ext uri="{FF2B5EF4-FFF2-40B4-BE49-F238E27FC236}">
                <a16:creationId xmlns:a16="http://schemas.microsoft.com/office/drawing/2014/main" id="{66039E63-4A25-4CB8-A4B3-1F235F90333C}"/>
              </a:ext>
            </a:extLst>
          </p:cNvPr>
          <p:cNvSpPr>
            <a:spLocks noGrp="1"/>
          </p:cNvSpPr>
          <p:nvPr>
            <p:ph sz="quarter" idx="13"/>
          </p:nvPr>
        </p:nvSpPr>
        <p:spPr/>
        <p:txBody>
          <a:bodyPr>
            <a:normAutofit fontScale="85000" lnSpcReduction="20000"/>
          </a:bodyPr>
          <a:lstStyle/>
          <a:p>
            <a:pPr fontAlgn="auto">
              <a:spcBef>
                <a:spcPct val="100000"/>
              </a:spcBef>
              <a:spcAft>
                <a:spcPts val="0"/>
              </a:spcAft>
              <a:buSzPct val="99000"/>
              <a:tabLst/>
            </a:pPr>
            <a:r>
              <a:rPr lang="es-ES" kern="1200">
                <a:sym typeface="Arial"/>
              </a:rPr>
              <a:t>La estructura organizativa del comando de incidentes se basa en: </a:t>
            </a:r>
          </a:p>
          <a:p>
            <a:pPr fontAlgn="auto">
              <a:spcBef>
                <a:spcPct val="100000"/>
              </a:spcBef>
              <a:spcAft>
                <a:spcPts val="0"/>
              </a:spcAft>
              <a:buSzPct val="99000"/>
              <a:tabLst/>
            </a:pPr>
            <a:r>
              <a:rPr lang="es-ES" kern="1200">
                <a:sym typeface="Arial"/>
              </a:rPr>
              <a:t>Tamaño y complejidad del incidente. </a:t>
            </a:r>
          </a:p>
          <a:p>
            <a:pPr fontAlgn="auto">
              <a:spcBef>
                <a:spcPct val="100000"/>
              </a:spcBef>
              <a:spcAft>
                <a:spcPts val="0"/>
              </a:spcAft>
              <a:buSzPct val="99000"/>
              <a:tabLst/>
            </a:pPr>
            <a:r>
              <a:rPr lang="es-ES" kern="1200">
                <a:sym typeface="Arial"/>
              </a:rPr>
              <a:t>Características específicas del entorno de peligro creado por el incidente.</a:t>
            </a:r>
          </a:p>
          <a:p>
            <a:pPr fontAlgn="auto">
              <a:spcBef>
                <a:spcPct val="100000"/>
              </a:spcBef>
              <a:spcAft>
                <a:spcPts val="0"/>
              </a:spcAft>
              <a:buSzPct val="99000"/>
              <a:tabLst/>
            </a:pPr>
            <a:r>
              <a:rPr lang="es-ES" kern="1200">
                <a:sym typeface="Arial"/>
              </a:rPr>
              <a:t>Proceso de planificación del incidente y objetivos del incidente.</a:t>
            </a:r>
            <a:endParaRPr lang="en-US"/>
          </a:p>
        </p:txBody>
      </p:sp>
      <p:pic>
        <p:nvPicPr>
          <p:cNvPr id="8" name="Content Placeholder 7" descr="Sample Blank Organizational Chart">
            <a:extLst>
              <a:ext uri="{FF2B5EF4-FFF2-40B4-BE49-F238E27FC236}">
                <a16:creationId xmlns:a16="http://schemas.microsoft.com/office/drawing/2014/main" id="{8337490D-3C34-417C-980B-1BD26CA2AD79}"/>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359559" y="2202016"/>
            <a:ext cx="2539682" cy="2463492"/>
          </a:xfrm>
          <a:prstGeom prst="rect">
            <a:avLst/>
          </a:prstGeom>
        </p:spPr>
      </p:pic>
      <p:sp>
        <p:nvSpPr>
          <p:cNvPr id="9" name="Slide Number Placeholder 8">
            <a:extLst>
              <a:ext uri="{FF2B5EF4-FFF2-40B4-BE49-F238E27FC236}">
                <a16:creationId xmlns:a16="http://schemas.microsoft.com/office/drawing/2014/main" id="{1C4A4EED-D892-4F92-9D69-06B0FA7C4DDD}"/>
              </a:ext>
            </a:extLst>
          </p:cNvPr>
          <p:cNvSpPr>
            <a:spLocks noGrp="1"/>
          </p:cNvSpPr>
          <p:nvPr>
            <p:ph type="sldNum" sz="quarter" idx="12"/>
          </p:nvPr>
        </p:nvSpPr>
        <p:spPr/>
        <p:txBody>
          <a:bodyPr/>
          <a:lstStyle/>
          <a:p>
            <a:pPr>
              <a:spcBef>
                <a:spcPts val="100"/>
              </a:spcBef>
              <a:buSzPct val="99000"/>
            </a:pPr>
            <a:fld id="{230365B5-AA1B-47CC-8BCA-1380060D939D}" type="slidenum">
              <a:rPr lang="en-US" smtClean="0"/>
              <a:pPr>
                <a:spcBef>
                  <a:spcPts val="100"/>
                </a:spcBef>
                <a:buSzPct val="99000"/>
              </a:pPr>
              <a:t>3</a:t>
            </a:fld>
            <a:endParaRPr lang="en-US"/>
          </a:p>
        </p:txBody>
      </p:sp>
    </p:spTree>
    <p:extLst>
      <p:ext uri="{BB962C8B-B14F-4D97-AF65-F5344CB8AC3E}">
        <p14:creationId xmlns:p14="http://schemas.microsoft.com/office/powerpoint/2010/main" val="1765998355"/>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s-ES"/>
              <a:t>Expansión y contracción de ICS </a:t>
            </a:r>
            <a:endParaRPr lang="en-US"/>
          </a:p>
        </p:txBody>
      </p:sp>
      <p:sp>
        <p:nvSpPr>
          <p:cNvPr id="3" name="Content Placeholder 2">
            <a:extLst>
              <a:ext uri="{FF2B5EF4-FFF2-40B4-BE49-F238E27FC236}">
                <a16:creationId xmlns:a16="http://schemas.microsoft.com/office/drawing/2014/main" id="{BDB2B850-2C7E-44F6-9AA9-71831D9A8972}"/>
              </a:ext>
            </a:extLst>
          </p:cNvPr>
          <p:cNvSpPr>
            <a:spLocks noGrp="1"/>
          </p:cNvSpPr>
          <p:nvPr>
            <p:ph sz="quarter" idx="13"/>
          </p:nvPr>
        </p:nvSpPr>
        <p:spPr/>
        <p:txBody>
          <a:bodyPr>
            <a:normAutofit fontScale="92500" lnSpcReduction="10000"/>
          </a:bodyPr>
          <a:lstStyle/>
          <a:p>
            <a:pPr fontAlgn="auto">
              <a:spcBef>
                <a:spcPct val="100000"/>
              </a:spcBef>
              <a:spcAft>
                <a:spcPts val="0"/>
              </a:spcAft>
              <a:buSzPct val="99000"/>
              <a:tabLst/>
            </a:pPr>
            <a:r>
              <a:rPr lang="es-ES" kern="1200">
                <a:sym typeface="Arial"/>
              </a:rPr>
              <a:t>Aunque no hay reglas estrictas, es importante recordar que: </a:t>
            </a:r>
          </a:p>
          <a:p>
            <a:pPr marL="254000" lvl="1" indent="-254000" fontAlgn="auto">
              <a:spcBef>
                <a:spcPct val="100000"/>
              </a:spcBef>
              <a:spcAft>
                <a:spcPts val="0"/>
              </a:spcAft>
              <a:buSzPct val="99000"/>
              <a:buFont typeface="Arial"/>
              <a:buChar char="•"/>
              <a:tabLst/>
            </a:pPr>
            <a:r>
              <a:rPr lang="es-ES" kern="1200">
                <a:ea typeface="+mn-ea"/>
                <a:sym typeface="Arial"/>
              </a:rPr>
              <a:t>Solo se llenan las funciones y posiciones que son necesarias para lograr los objetivos del incidente.</a:t>
            </a:r>
          </a:p>
          <a:p>
            <a:pPr marL="254000" lvl="1" indent="-254000" fontAlgn="auto">
              <a:spcBef>
                <a:spcPct val="100000"/>
              </a:spcBef>
              <a:spcAft>
                <a:spcPts val="0"/>
              </a:spcAft>
              <a:buSzPct val="99000"/>
              <a:buFont typeface="Arial"/>
              <a:buChar char="•"/>
              <a:tabLst/>
            </a:pPr>
            <a:r>
              <a:rPr lang="es-ES" kern="1200">
                <a:ea typeface="+mn-ea"/>
                <a:sym typeface="Arial"/>
              </a:rPr>
              <a:t>Cada elemento activado debe tener una persona a cargo. </a:t>
            </a:r>
          </a:p>
          <a:p>
            <a:pPr marL="254000" lvl="1" indent="-254000" fontAlgn="auto">
              <a:spcBef>
                <a:spcPct val="100000"/>
              </a:spcBef>
              <a:spcAft>
                <a:spcPts val="0"/>
              </a:spcAft>
              <a:buSzPct val="99000"/>
              <a:buFont typeface="Arial"/>
              <a:buChar char="•"/>
              <a:tabLst/>
            </a:pPr>
            <a:r>
              <a:rPr lang="es-ES" kern="1200">
                <a:ea typeface="+mn-ea"/>
                <a:sym typeface="Arial"/>
              </a:rPr>
              <a:t>Se debe mantener un rango efectivo de control.</a:t>
            </a:r>
            <a:endParaRPr lang="en-US"/>
          </a:p>
        </p:txBody>
      </p:sp>
      <p:pic>
        <p:nvPicPr>
          <p:cNvPr id="8" name="Content Placeholder 7" descr="A chart showing three ICS positions under one Incident Commander.">
            <a:extLst>
              <a:ext uri="{FF2B5EF4-FFF2-40B4-BE49-F238E27FC236}">
                <a16:creationId xmlns:a16="http://schemas.microsoft.com/office/drawing/2014/main" id="{26E3693B-07BD-4941-9A91-C0FEDBFD998F}"/>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6777133" y="2533762"/>
            <a:ext cx="1533333" cy="1790476"/>
          </a:xfrm>
          <a:prstGeom prst="rect">
            <a:avLst/>
          </a:prstGeom>
        </p:spPr>
      </p:pic>
      <p:sp>
        <p:nvSpPr>
          <p:cNvPr id="9" name="Slide Number Placeholder 8">
            <a:extLst>
              <a:ext uri="{FF2B5EF4-FFF2-40B4-BE49-F238E27FC236}">
                <a16:creationId xmlns:a16="http://schemas.microsoft.com/office/drawing/2014/main" id="{79326F6A-5FB3-4C2A-866B-CBE9FA6CA46A}"/>
              </a:ext>
            </a:extLst>
          </p:cNvPr>
          <p:cNvSpPr>
            <a:spLocks noGrp="1"/>
          </p:cNvSpPr>
          <p:nvPr>
            <p:ph type="sldNum" sz="quarter" idx="12"/>
          </p:nvPr>
        </p:nvSpPr>
        <p:spPr/>
        <p:txBody>
          <a:bodyPr/>
          <a:lstStyle/>
          <a:p>
            <a:pPr>
              <a:spcBef>
                <a:spcPts val="100"/>
              </a:spcBef>
              <a:buSzPct val="99000"/>
            </a:pPr>
            <a:fld id="{230365B5-AA1B-47CC-8BCA-1380060D939D}" type="slidenum">
              <a:rPr lang="en-US" smtClean="0"/>
              <a:pPr>
                <a:spcBef>
                  <a:spcPts val="100"/>
                </a:spcBef>
                <a:buSzPct val="99000"/>
              </a:pPr>
              <a:t>4</a:t>
            </a:fld>
            <a:endParaRPr lang="en-US"/>
          </a:p>
        </p:txBody>
      </p:sp>
    </p:spTree>
    <p:extLst>
      <p:ext uri="{BB962C8B-B14F-4D97-AF65-F5344CB8AC3E}">
        <p14:creationId xmlns:p14="http://schemas.microsoft.com/office/powerpoint/2010/main" val="1524949832"/>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Activación de elementos organizativos </a:t>
            </a:r>
          </a:p>
        </p:txBody>
      </p:sp>
      <p:sp>
        <p:nvSpPr>
          <p:cNvPr id="3" name="Content Placeholder 2">
            <a:extLst>
              <a:ext uri="{FF2B5EF4-FFF2-40B4-BE49-F238E27FC236}">
                <a16:creationId xmlns:a16="http://schemas.microsoft.com/office/drawing/2014/main" id="{96340F60-5C5C-4716-8C30-8DC890D56D78}"/>
              </a:ext>
            </a:extLst>
          </p:cNvPr>
          <p:cNvSpPr>
            <a:spLocks noGrp="1"/>
          </p:cNvSpPr>
          <p:nvPr>
            <p:ph sz="quarter" idx="13"/>
          </p:nvPr>
        </p:nvSpPr>
        <p:spPr/>
        <p:txBody>
          <a:bodyPr>
            <a:normAutofit fontScale="70000" lnSpcReduction="20000"/>
          </a:bodyPr>
          <a:lstStyle/>
          <a:p>
            <a:pPr fontAlgn="auto">
              <a:spcBef>
                <a:spcPct val="100000"/>
              </a:spcBef>
              <a:spcAft>
                <a:spcPts val="0"/>
              </a:spcAft>
              <a:buSzPct val="99000"/>
              <a:tabLst/>
            </a:pPr>
            <a:r>
              <a:rPr lang="es-ES" kern="1200">
                <a:sym typeface="Arial"/>
              </a:rPr>
              <a:t>Muchos incidentes nunca requerirán la activación de todo el Comando o del Personal general o una lista completa de elementos organizativos dentro de cada Sección. Otros incidentes requerirán algunos o todos los miembros del Personal del Comando y todos los subelementos de cada Sección del Personal General. </a:t>
            </a:r>
          </a:p>
          <a:p>
            <a:pPr fontAlgn="auto">
              <a:spcBef>
                <a:spcPct val="100000"/>
              </a:spcBef>
              <a:spcAft>
                <a:spcPts val="0"/>
              </a:spcAft>
              <a:buSzPct val="99000"/>
              <a:tabLst/>
            </a:pPr>
            <a:r>
              <a:rPr lang="es-ES" kern="1200">
                <a:sym typeface="Arial"/>
              </a:rPr>
              <a:t>La decisión de activar un elemento (Sección, Rama, División, Grupo o Unidad) debe basarse en los objetivos del incidente y las necesidades de recursos.</a:t>
            </a:r>
            <a:endParaRPr lang="en-US"/>
          </a:p>
        </p:txBody>
      </p:sp>
      <p:pic>
        <p:nvPicPr>
          <p:cNvPr id="8" name="Content Placeholder 7" descr="Clipboard with the words incident objectives written on it and an arrow pointing to a blank org chart.">
            <a:extLst>
              <a:ext uri="{FF2B5EF4-FFF2-40B4-BE49-F238E27FC236}">
                <a16:creationId xmlns:a16="http://schemas.microsoft.com/office/drawing/2014/main" id="{AE7AD3CF-4AEB-4E12-8A3F-8F865C3BFBE2}"/>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448447" y="1929000"/>
            <a:ext cx="2361905" cy="3009524"/>
          </a:xfrm>
          <a:prstGeom prst="rect">
            <a:avLst/>
          </a:prstGeom>
        </p:spPr>
      </p:pic>
      <p:sp>
        <p:nvSpPr>
          <p:cNvPr id="9" name="Slide Number Placeholder 8">
            <a:extLst>
              <a:ext uri="{FF2B5EF4-FFF2-40B4-BE49-F238E27FC236}">
                <a16:creationId xmlns:a16="http://schemas.microsoft.com/office/drawing/2014/main" id="{C94070F9-24F6-4AD5-8E31-8012553E78B4}"/>
              </a:ext>
            </a:extLst>
          </p:cNvPr>
          <p:cNvSpPr>
            <a:spLocks noGrp="1"/>
          </p:cNvSpPr>
          <p:nvPr>
            <p:ph type="sldNum" sz="quarter" idx="12"/>
          </p:nvPr>
        </p:nvSpPr>
        <p:spPr/>
        <p:txBody>
          <a:bodyPr/>
          <a:lstStyle/>
          <a:p>
            <a:pPr>
              <a:spcBef>
                <a:spcPts val="100"/>
              </a:spcBef>
              <a:buSzPct val="99000"/>
            </a:pPr>
            <a:fld id="{230365B5-AA1B-47CC-8BCA-1380060D939D}" type="slidenum">
              <a:rPr lang="en-US" smtClean="0"/>
              <a:pPr>
                <a:spcBef>
                  <a:spcPts val="100"/>
                </a:spcBef>
                <a:buSzPct val="99000"/>
              </a:pPr>
              <a:t>5</a:t>
            </a:fld>
            <a:endParaRPr lang="en-US"/>
          </a:p>
        </p:txBody>
      </p:sp>
    </p:spTree>
    <p:extLst>
      <p:ext uri="{BB962C8B-B14F-4D97-AF65-F5344CB8AC3E}">
        <p14:creationId xmlns:p14="http://schemas.microsoft.com/office/powerpoint/2010/main" val="1988767685"/>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s-ES"/>
              <a:t>Activación de elementos organizacionales (continuación) </a:t>
            </a:r>
            <a:endParaRPr lang="en-US"/>
          </a:p>
        </p:txBody>
      </p:sp>
      <p:sp>
        <p:nvSpPr>
          <p:cNvPr id="3" name="Content Placeholder 2">
            <a:extLst>
              <a:ext uri="{FF2B5EF4-FFF2-40B4-BE49-F238E27FC236}">
                <a16:creationId xmlns:a16="http://schemas.microsoft.com/office/drawing/2014/main" id="{03F4BFD6-7557-4D9C-B493-B7E1536A5F68}"/>
              </a:ext>
            </a:extLst>
          </p:cNvPr>
          <p:cNvSpPr>
            <a:spLocks noGrp="1"/>
          </p:cNvSpPr>
          <p:nvPr>
            <p:ph sz="quarter" idx="13"/>
          </p:nvPr>
        </p:nvSpPr>
        <p:spPr/>
        <p:txBody>
          <a:bodyPr>
            <a:normAutofit fontScale="85000" lnSpcReduction="20000"/>
          </a:bodyPr>
          <a:lstStyle/>
          <a:p>
            <a:pPr fontAlgn="auto">
              <a:spcBef>
                <a:spcPct val="100000"/>
              </a:spcBef>
              <a:spcAft>
                <a:spcPts val="0"/>
              </a:spcAft>
              <a:buSzPct val="99000"/>
              <a:tabLst/>
            </a:pPr>
            <a:r>
              <a:rPr lang="es-ES" kern="1200">
                <a:sym typeface="Arial"/>
              </a:rPr>
              <a:t>Un concepto importante es que muchos elementos organizativos pueden activarse en varias Secciones sin activar el Jefe de Sección. </a:t>
            </a:r>
          </a:p>
          <a:p>
            <a:pPr fontAlgn="auto">
              <a:spcBef>
                <a:spcPct val="100000"/>
              </a:spcBef>
              <a:spcAft>
                <a:spcPts val="0"/>
              </a:spcAft>
              <a:buSzPct val="99000"/>
              <a:tabLst/>
            </a:pPr>
            <a:r>
              <a:rPr lang="es-ES" kern="1200">
                <a:sym typeface="Arial"/>
              </a:rPr>
              <a:t>Por ejemplo, la Unidad de situación se puede activar sin un Jefe de Sección de Planificación asignado. En este caso, la supervisión de la Unidad de situación será del Comandante del incidente.</a:t>
            </a:r>
            <a:endParaRPr lang="en-US"/>
          </a:p>
        </p:txBody>
      </p:sp>
      <p:pic>
        <p:nvPicPr>
          <p:cNvPr id="8" name="Content Placeholder 7" descr="A graphic of a partial organization chart: 1st level: Incident Commander 2nd level:  Safety Officer, Operations Section, Situation Unit (highlighted). Under Operations Section is a third level, which includes Victim Decontamination Group and Immediate Treatment Group.">
            <a:extLst>
              <a:ext uri="{FF2B5EF4-FFF2-40B4-BE49-F238E27FC236}">
                <a16:creationId xmlns:a16="http://schemas.microsoft.com/office/drawing/2014/main" id="{108F031B-BAFF-4A93-A4ED-A847EE35D26B}"/>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838924" y="1655985"/>
            <a:ext cx="3580952" cy="3555555"/>
          </a:xfrm>
          <a:prstGeom prst="rect">
            <a:avLst/>
          </a:prstGeom>
        </p:spPr>
      </p:pic>
      <p:sp>
        <p:nvSpPr>
          <p:cNvPr id="9" name="Slide Number Placeholder 8">
            <a:extLst>
              <a:ext uri="{FF2B5EF4-FFF2-40B4-BE49-F238E27FC236}">
                <a16:creationId xmlns:a16="http://schemas.microsoft.com/office/drawing/2014/main" id="{AE83C719-3619-4829-A642-1600581A9CFC}"/>
              </a:ext>
            </a:extLst>
          </p:cNvPr>
          <p:cNvSpPr>
            <a:spLocks noGrp="1"/>
          </p:cNvSpPr>
          <p:nvPr>
            <p:ph type="sldNum" sz="quarter" idx="12"/>
          </p:nvPr>
        </p:nvSpPr>
        <p:spPr/>
        <p:txBody>
          <a:bodyPr/>
          <a:lstStyle/>
          <a:p>
            <a:pPr>
              <a:spcBef>
                <a:spcPts val="100"/>
              </a:spcBef>
              <a:buSzPct val="99000"/>
            </a:pPr>
            <a:fld id="{230365B5-AA1B-47CC-8BCA-1380060D939D}" type="slidenum">
              <a:rPr lang="en-US" smtClean="0"/>
              <a:pPr>
                <a:spcBef>
                  <a:spcPts val="100"/>
                </a:spcBef>
                <a:buSzPct val="99000"/>
              </a:pPr>
              <a:t>6</a:t>
            </a:fld>
            <a:endParaRPr lang="en-US"/>
          </a:p>
        </p:txBody>
      </p:sp>
    </p:spTree>
    <p:extLst>
      <p:ext uri="{BB962C8B-B14F-4D97-AF65-F5344CB8AC3E}">
        <p14:creationId xmlns:p14="http://schemas.microsoft.com/office/powerpoint/2010/main" val="2056736408"/>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s-ES"/>
              <a:t>Evitar la combinación de posiciones </a:t>
            </a:r>
            <a:endParaRPr lang="en-US"/>
          </a:p>
        </p:txBody>
      </p:sp>
      <p:sp>
        <p:nvSpPr>
          <p:cNvPr id="3" name="Content Placeholder 2">
            <a:extLst>
              <a:ext uri="{FF2B5EF4-FFF2-40B4-BE49-F238E27FC236}">
                <a16:creationId xmlns:a16="http://schemas.microsoft.com/office/drawing/2014/main" id="{8377954E-5061-4A65-A71A-68495E271292}"/>
              </a:ext>
            </a:extLst>
          </p:cNvPr>
          <p:cNvSpPr>
            <a:spLocks noGrp="1"/>
          </p:cNvSpPr>
          <p:nvPr>
            <p:ph sz="quarter" idx="13"/>
          </p:nvPr>
        </p:nvSpPr>
        <p:spPr/>
        <p:txBody>
          <a:bodyPr>
            <a:normAutofit fontScale="62500" lnSpcReduction="20000"/>
          </a:bodyPr>
          <a:lstStyle/>
          <a:p>
            <a:pPr fontAlgn="auto">
              <a:spcBef>
                <a:spcPct val="100000"/>
              </a:spcBef>
              <a:spcAft>
                <a:spcPts val="0"/>
              </a:spcAft>
              <a:buSzPct val="99000"/>
              <a:tabLst/>
            </a:pPr>
            <a:r>
              <a:rPr lang="es-ES" kern="1200">
                <a:sym typeface="Arial"/>
              </a:rPr>
              <a:t>Es tentador combinar posiciones de ICS para ganar eficiencia de personal. En lugar de combinar posiciones, puede asignar el mismo individuo para supervisar varias unidades. </a:t>
            </a:r>
          </a:p>
          <a:p>
            <a:pPr fontAlgn="auto">
              <a:spcBef>
                <a:spcPct val="100000"/>
              </a:spcBef>
              <a:spcAft>
                <a:spcPts val="0"/>
              </a:spcAft>
              <a:buSzPct val="99000"/>
              <a:tabLst/>
            </a:pPr>
            <a:r>
              <a:rPr lang="es-ES" kern="1200">
                <a:sym typeface="Arial"/>
              </a:rPr>
              <a:t>Cuando asigne personal a varias posiciones, no utilice títulos no estándar. La creación de nuevos títulos puede ser irreconocible para el personal auxiliar o colaborador y puede causar confusión. Tenga en cuenta los posibles problemas de control que pueden surgir al asignar una persona a varias posiciones.</a:t>
            </a:r>
            <a:endParaRPr lang="en-US"/>
          </a:p>
        </p:txBody>
      </p:sp>
      <p:pic>
        <p:nvPicPr>
          <p:cNvPr id="8" name="Content Placeholder 7" descr="Graphic illustrating that it is OK for Bob to supervise both the Supply Unit and the Ground Support Unit, but it is unadvisable to combine units and have Bob supervising a unit called Supply and Ground Support Unit.">
            <a:extLst>
              <a:ext uri="{FF2B5EF4-FFF2-40B4-BE49-F238E27FC236}">
                <a16:creationId xmlns:a16="http://schemas.microsoft.com/office/drawing/2014/main" id="{19CC612E-8BDC-45E5-89F0-44110FB00DE0}"/>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1873587" y="3795018"/>
            <a:ext cx="5396825" cy="1587302"/>
          </a:xfrm>
          <a:prstGeom prst="rect">
            <a:avLst/>
          </a:prstGeom>
        </p:spPr>
      </p:pic>
      <p:sp>
        <p:nvSpPr>
          <p:cNvPr id="9" name="Slide Number Placeholder 8">
            <a:extLst>
              <a:ext uri="{FF2B5EF4-FFF2-40B4-BE49-F238E27FC236}">
                <a16:creationId xmlns:a16="http://schemas.microsoft.com/office/drawing/2014/main" id="{93207BB3-A2E9-4218-BCB7-DBFAA6B37085}"/>
              </a:ext>
            </a:extLst>
          </p:cNvPr>
          <p:cNvSpPr>
            <a:spLocks noGrp="1"/>
          </p:cNvSpPr>
          <p:nvPr>
            <p:ph type="sldNum" sz="quarter" idx="12"/>
          </p:nvPr>
        </p:nvSpPr>
        <p:spPr/>
        <p:txBody>
          <a:bodyPr/>
          <a:lstStyle/>
          <a:p>
            <a:pPr>
              <a:spcBef>
                <a:spcPts val="100"/>
              </a:spcBef>
              <a:buSzPct val="99000"/>
            </a:pPr>
            <a:fld id="{230365B5-AA1B-47CC-8BCA-1380060D939D}" type="slidenum">
              <a:rPr lang="en-US" smtClean="0"/>
              <a:pPr>
                <a:spcBef>
                  <a:spcPts val="100"/>
                </a:spcBef>
                <a:buSzPct val="99000"/>
              </a:pPr>
              <a:t>7</a:t>
            </a:fld>
            <a:endParaRPr lang="en-US"/>
          </a:p>
        </p:txBody>
      </p:sp>
    </p:spTree>
    <p:extLst>
      <p:ext uri="{BB962C8B-B14F-4D97-AF65-F5344CB8AC3E}">
        <p14:creationId xmlns:p14="http://schemas.microsoft.com/office/powerpoint/2010/main" val="2577983652"/>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Administracion de recursos </a:t>
            </a:r>
          </a:p>
        </p:txBody>
      </p:sp>
      <p:sp>
        <p:nvSpPr>
          <p:cNvPr id="3" name="Content Placeholder 2">
            <a:extLst>
              <a:ext uri="{FF2B5EF4-FFF2-40B4-BE49-F238E27FC236}">
                <a16:creationId xmlns:a16="http://schemas.microsoft.com/office/drawing/2014/main" id="{C76E50CF-A3D1-4443-94AD-148EA942B42D}"/>
              </a:ext>
            </a:extLst>
          </p:cNvPr>
          <p:cNvSpPr>
            <a:spLocks noGrp="1"/>
          </p:cNvSpPr>
          <p:nvPr>
            <p:ph sz="quarter" idx="13"/>
          </p:nvPr>
        </p:nvSpPr>
        <p:spPr/>
        <p:txBody>
          <a:bodyPr>
            <a:normAutofit fontScale="55000" lnSpcReduction="20000"/>
          </a:bodyPr>
          <a:lstStyle/>
          <a:p>
            <a:pPr fontAlgn="auto">
              <a:spcBef>
                <a:spcPct val="100000"/>
              </a:spcBef>
              <a:buSzPct val="99000"/>
              <a:tabLst/>
            </a:pPr>
            <a:r>
              <a:rPr lang="es-ES" kern="1200">
                <a:sym typeface="Arial"/>
              </a:rPr>
              <a:t>Mantener una imagen precisa y actualizada de la utilización de los recursos es un componente crítico de la gestión de incidentes. El proceso de gestión de recursos del incidente consiste en lo siguiente: </a:t>
            </a:r>
          </a:p>
          <a:p>
            <a:pPr marL="254000" lvl="1" indent="-254000" fontAlgn="auto">
              <a:spcBef>
                <a:spcPct val="100000"/>
              </a:spcBef>
              <a:buSzPct val="99000"/>
              <a:buFont typeface="Arial"/>
              <a:buChar char="•"/>
              <a:tabLst/>
            </a:pPr>
            <a:r>
              <a:rPr lang="es-ES" kern="1200">
                <a:ea typeface="+mn-ea"/>
                <a:sym typeface="Arial"/>
              </a:rPr>
              <a:t>Requisitos de identificación </a:t>
            </a:r>
          </a:p>
          <a:p>
            <a:pPr marL="254000" lvl="1" indent="-254000" fontAlgn="auto">
              <a:spcBef>
                <a:spcPct val="100000"/>
              </a:spcBef>
              <a:buSzPct val="99000"/>
              <a:buFont typeface="Arial"/>
              <a:buChar char="•"/>
              <a:tabLst/>
            </a:pPr>
            <a:r>
              <a:rPr lang="es-ES" kern="1200">
                <a:ea typeface="+mn-ea"/>
                <a:sym typeface="Arial"/>
              </a:rPr>
              <a:t>Pedidos y Adquisiciones.</a:t>
            </a:r>
          </a:p>
          <a:p>
            <a:pPr marL="254000" lvl="1" indent="-254000" fontAlgn="auto">
              <a:spcBef>
                <a:spcPct val="100000"/>
              </a:spcBef>
              <a:buSzPct val="99000"/>
              <a:buFont typeface="Arial"/>
              <a:buChar char="•"/>
              <a:tabLst/>
            </a:pPr>
            <a:r>
              <a:rPr lang="es-ES" kern="1200">
                <a:ea typeface="+mn-ea"/>
                <a:sym typeface="Arial"/>
              </a:rPr>
              <a:t>Movilización </a:t>
            </a:r>
          </a:p>
          <a:p>
            <a:pPr marL="254000" lvl="1" indent="-254000" fontAlgn="auto">
              <a:spcBef>
                <a:spcPct val="100000"/>
              </a:spcBef>
              <a:buSzPct val="99000"/>
              <a:buFont typeface="Arial"/>
              <a:buChar char="•"/>
              <a:tabLst/>
            </a:pPr>
            <a:r>
              <a:rPr lang="es-ES" kern="1200">
                <a:ea typeface="+mn-ea"/>
                <a:sym typeface="Arial"/>
              </a:rPr>
              <a:t>Seguimiento e informes</a:t>
            </a:r>
          </a:p>
          <a:p>
            <a:pPr marL="254000" lvl="1" indent="-254000" fontAlgn="auto">
              <a:spcBef>
                <a:spcPct val="100000"/>
              </a:spcBef>
              <a:buSzPct val="99000"/>
              <a:buFont typeface="Arial"/>
              <a:buChar char="•"/>
              <a:tabLst/>
            </a:pPr>
            <a:r>
              <a:rPr lang="es-ES" kern="1200">
                <a:ea typeface="+mn-ea"/>
                <a:sym typeface="Arial"/>
              </a:rPr>
              <a:t>Desmovilizante </a:t>
            </a:r>
          </a:p>
          <a:p>
            <a:pPr marL="254000" lvl="1" indent="-254000" fontAlgn="auto">
              <a:spcBef>
                <a:spcPct val="100000"/>
              </a:spcBef>
              <a:buSzPct val="99000"/>
              <a:buFont typeface="Arial"/>
              <a:buChar char="•"/>
              <a:tabLst/>
            </a:pPr>
            <a:r>
              <a:rPr lang="es-ES" kern="1200">
                <a:ea typeface="+mn-ea"/>
                <a:sym typeface="Arial"/>
              </a:rPr>
              <a:t>Reembolsos y repoblaciones</a:t>
            </a:r>
          </a:p>
          <a:p>
            <a:pPr>
              <a:spcBef>
                <a:spcPct val="100000"/>
              </a:spcBef>
              <a:buSzPct val="99000"/>
            </a:pPr>
            <a:r>
              <a:rPr lang="es-ES" kern="1200">
                <a:sym typeface="Arial"/>
              </a:rPr>
              <a:t>Esta sección de la lección revisa los principios clave de la administración de recursos.</a:t>
            </a:r>
            <a:endParaRPr lang="en-US"/>
          </a:p>
        </p:txBody>
      </p:sp>
      <p:pic>
        <p:nvPicPr>
          <p:cNvPr id="8" name="Content Placeholder 7" descr="Incident Objectives pointing down to Strategies pointing down to Tactics pointing down to circle with six steps: Identify Requirements, Order and Acquire, Mobilize, Track and Report, Demobilize, Reimburse and Restock.">
            <a:extLst>
              <a:ext uri="{FF2B5EF4-FFF2-40B4-BE49-F238E27FC236}">
                <a16:creationId xmlns:a16="http://schemas.microsoft.com/office/drawing/2014/main" id="{CB21C603-FB14-4E8F-8780-0E4A5BE40136}"/>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134162" y="1529000"/>
            <a:ext cx="2990476" cy="3809524"/>
          </a:xfrm>
          <a:prstGeom prst="rect">
            <a:avLst/>
          </a:prstGeom>
        </p:spPr>
      </p:pic>
      <p:sp>
        <p:nvSpPr>
          <p:cNvPr id="9" name="Slide Number Placeholder 8">
            <a:extLst>
              <a:ext uri="{FF2B5EF4-FFF2-40B4-BE49-F238E27FC236}">
                <a16:creationId xmlns:a16="http://schemas.microsoft.com/office/drawing/2014/main" id="{3C43034F-F794-4A5C-B704-01D501036AC2}"/>
              </a:ext>
            </a:extLst>
          </p:cNvPr>
          <p:cNvSpPr>
            <a:spLocks noGrp="1"/>
          </p:cNvSpPr>
          <p:nvPr>
            <p:ph type="sldNum" sz="quarter" idx="12"/>
          </p:nvPr>
        </p:nvSpPr>
        <p:spPr/>
        <p:txBody>
          <a:bodyPr/>
          <a:lstStyle/>
          <a:p>
            <a:pPr>
              <a:spcBef>
                <a:spcPts val="100"/>
              </a:spcBef>
              <a:buSzPct val="99000"/>
            </a:pPr>
            <a:fld id="{230365B5-AA1B-47CC-8BCA-1380060D939D}" type="slidenum">
              <a:rPr lang="en-US" smtClean="0"/>
              <a:pPr>
                <a:spcBef>
                  <a:spcPts val="100"/>
                </a:spcBef>
                <a:buSzPct val="99000"/>
              </a:pPr>
              <a:t>8</a:t>
            </a:fld>
            <a:endParaRPr lang="en-US"/>
          </a:p>
        </p:txBody>
      </p:sp>
    </p:spTree>
    <p:extLst>
      <p:ext uri="{BB962C8B-B14F-4D97-AF65-F5344CB8AC3E}">
        <p14:creationId xmlns:p14="http://schemas.microsoft.com/office/powerpoint/2010/main" val="2191047378"/>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Anticipando las necesidades de recursos de incidentes </a:t>
            </a:r>
          </a:p>
        </p:txBody>
      </p:sp>
      <p:sp>
        <p:nvSpPr>
          <p:cNvPr id="3" name="Content Placeholder 2">
            <a:extLst>
              <a:ext uri="{FF2B5EF4-FFF2-40B4-BE49-F238E27FC236}">
                <a16:creationId xmlns:a16="http://schemas.microsoft.com/office/drawing/2014/main" id="{D2B9736A-0C4E-438A-990E-DCF7DFDDDD12}"/>
              </a:ext>
            </a:extLst>
          </p:cNvPr>
          <p:cNvSpPr>
            <a:spLocks noGrp="1"/>
          </p:cNvSpPr>
          <p:nvPr>
            <p:ph sz="quarter" idx="13"/>
          </p:nvPr>
        </p:nvSpPr>
        <p:spPr/>
        <p:txBody>
          <a:bodyPr>
            <a:normAutofit fontScale="62500" lnSpcReduction="20000"/>
          </a:bodyPr>
          <a:lstStyle/>
          <a:p>
            <a:pPr fontAlgn="auto">
              <a:spcBef>
                <a:spcPct val="100000"/>
              </a:spcBef>
              <a:spcAft>
                <a:spcPts val="0"/>
              </a:spcAft>
              <a:buSzPct val="99000"/>
              <a:tabLst/>
            </a:pPr>
            <a:r>
              <a:rPr lang="es-ES" kern="1200">
                <a:sym typeface="Arial"/>
              </a:rPr>
              <a:t>La experiencia y la capacitación le ayudarán a predecir las cargas de trabajo y las necesidades de personal correspondientes. Como lo ilustra el gráfico, un incidente puede construir más rápido de lo que pueden llegar los recursos. </a:t>
            </a:r>
          </a:p>
          <a:p>
            <a:pPr fontAlgn="auto">
              <a:spcBef>
                <a:spcPct val="100000"/>
              </a:spcBef>
              <a:spcAft>
                <a:spcPts val="0"/>
              </a:spcAft>
              <a:buSzPct val="99000"/>
              <a:tabLst/>
            </a:pPr>
            <a:r>
              <a:rPr lang="es-ES" kern="1200">
                <a:sym typeface="Arial"/>
              </a:rPr>
              <a:t>Eventualmente, un número suficiente de recursos llega y comienza a controlar el incidente. A medida que el incidente disminuye, los recursos superan las necesidades del incidente. Recuerde que cuando los recursos aumenten o disminuyan, tendrá que reevaluar su estructura organizativa y su personal para determinar si tiene el tamaño correcto para los recursos que se están administrando.</a:t>
            </a:r>
            <a:endParaRPr lang="en-US"/>
          </a:p>
        </p:txBody>
      </p:sp>
      <p:pic>
        <p:nvPicPr>
          <p:cNvPr id="8" name="Content Placeholder 7" descr="Image showing two arcs intersecting at the top. Arcs labeled Incident Arc and Resources Arc. Arcs start at bottom at Not Enough Resources, then join at top labeled Resources On Hand Meet Needs of Incident.  Other end of the arcs is labeled Too Many Resources.">
            <a:extLst>
              <a:ext uri="{FF2B5EF4-FFF2-40B4-BE49-F238E27FC236}">
                <a16:creationId xmlns:a16="http://schemas.microsoft.com/office/drawing/2014/main" id="{E8BEF549-CC8D-4179-B5E6-599C2EDA7015}"/>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057775" y="2481262"/>
            <a:ext cx="3143250" cy="1905000"/>
          </a:xfrm>
          <a:prstGeom prst="rect">
            <a:avLst/>
          </a:prstGeom>
        </p:spPr>
      </p:pic>
      <p:sp>
        <p:nvSpPr>
          <p:cNvPr id="9" name="Slide Number Placeholder 8">
            <a:extLst>
              <a:ext uri="{FF2B5EF4-FFF2-40B4-BE49-F238E27FC236}">
                <a16:creationId xmlns:a16="http://schemas.microsoft.com/office/drawing/2014/main" id="{D003CA4F-4927-4531-91F6-5F864B14F4CA}"/>
              </a:ext>
            </a:extLst>
          </p:cNvPr>
          <p:cNvSpPr>
            <a:spLocks noGrp="1"/>
          </p:cNvSpPr>
          <p:nvPr>
            <p:ph type="sldNum" sz="quarter" idx="12"/>
          </p:nvPr>
        </p:nvSpPr>
        <p:spPr/>
        <p:txBody>
          <a:bodyPr/>
          <a:lstStyle/>
          <a:p>
            <a:pPr>
              <a:spcBef>
                <a:spcPts val="100"/>
              </a:spcBef>
              <a:buSzPct val="99000"/>
            </a:pPr>
            <a:fld id="{230365B5-AA1B-47CC-8BCA-1380060D939D}" type="slidenum">
              <a:rPr lang="en-US" smtClean="0"/>
              <a:pPr>
                <a:spcBef>
                  <a:spcPts val="100"/>
                </a:spcBef>
                <a:buSzPct val="99000"/>
              </a:pPr>
              <a:t>9</a:t>
            </a:fld>
            <a:endParaRPr lang="en-US"/>
          </a:p>
        </p:txBody>
      </p:sp>
    </p:spTree>
    <p:extLst>
      <p:ext uri="{BB962C8B-B14F-4D97-AF65-F5344CB8AC3E}">
        <p14:creationId xmlns:p14="http://schemas.microsoft.com/office/powerpoint/2010/main" val="2980307938"/>
      </p:ext>
    </p:extLst>
  </p:cSld>
  <p:clrMapOvr>
    <a:masterClrMapping/>
  </p:clrMapOvr>
  <p:transition>
    <p:wipe dir="r"/>
  </p:transition>
</p:sld>
</file>

<file path=ppt/theme/theme1.xml><?xml version="1.0" encoding="utf-8"?>
<a:theme xmlns:a="http://schemas.openxmlformats.org/drawingml/2006/main" name="EMI_PPT">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MI_PPT_V6.potx" id="{87FA236F-5E7C-4F8D-BD1E-D26C03F4BCD1}" vid="{D5C7932F-4394-40C8-ABE7-3049CD3103A1}"/>
    </a:ext>
  </a:extLst>
</a:theme>
</file>

<file path=docProps/app.xml><?xml version="1.0" encoding="utf-8"?>
<Properties xmlns="http://schemas.openxmlformats.org/officeDocument/2006/extended-properties" xmlns:vt="http://schemas.openxmlformats.org/officeDocument/2006/docPropsVTypes">
  <Template>EMI_PPT_V7</Template>
  <TotalTime>0</TotalTime>
  <Words>2847</Words>
  <Application>Microsoft Office PowerPoint</Application>
  <PresentationFormat>On-screen Show (4:3)</PresentationFormat>
  <Paragraphs>166</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Times New Roman</vt:lpstr>
      <vt:lpstr>Wingdings</vt:lpstr>
      <vt:lpstr>EMI_PPT</vt:lpstr>
      <vt:lpstr>Objetivos de la unidad </vt:lpstr>
      <vt:lpstr>Flexibilidad y estandarización. </vt:lpstr>
      <vt:lpstr>Organizacion modular </vt:lpstr>
      <vt:lpstr>Expansión y contracción de ICS </vt:lpstr>
      <vt:lpstr>Activación de elementos organizativos </vt:lpstr>
      <vt:lpstr>Activación de elementos organizacionales (continuación) </vt:lpstr>
      <vt:lpstr>Evitar la combinación de posiciones </vt:lpstr>
      <vt:lpstr>Administracion de recursos </vt:lpstr>
      <vt:lpstr>Anticipando las necesidades de recursos de incidentes </vt:lpstr>
      <vt:lpstr>Predecir la carga de trabajo incidente </vt:lpstr>
      <vt:lpstr>Analizando la complejidad del incidente </vt:lpstr>
      <vt:lpstr>ACTIVIDAD: ANÁLISIS DE COMPLEJIDAD - Estudiantes </vt:lpstr>
      <vt:lpstr>Incidencia de complejidad y necesidades de recursos </vt:lpstr>
      <vt:lpstr>Tipo de recurso </vt:lpstr>
      <vt:lpstr>Importancia de la tipificación de recursos </vt:lpstr>
      <vt:lpstr>Mecanografía de recursos (continuación) </vt:lpstr>
      <vt:lpstr>Resource Typing and NIMS</vt:lpstr>
      <vt:lpstr>Terminología de recursos adicionales </vt:lpstr>
      <vt:lpstr>Escritura de incidentes: Descripción general </vt:lpstr>
      <vt:lpstr>Escritura de incidentes: descripción general (continuación) </vt:lpstr>
      <vt:lpstr>Incidente tipo 5 </vt:lpstr>
      <vt:lpstr>Incidente tipo 4 </vt:lpstr>
      <vt:lpstr>Incidente tipo 3 </vt:lpstr>
      <vt:lpstr>Incidente tipo 2 </vt:lpstr>
      <vt:lpstr>Incidente tipo 1 </vt:lpstr>
      <vt:lpstr>ACTIVIDAD: TIPOS DE INCIDENTES </vt:lpstr>
      <vt:lpstr>Equipos de Gestión de Incidentes (IMT) </vt:lpstr>
      <vt:lpstr>Lección completada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2021-04-30T14:41:38Z</dcterms:created>
  <dcterms:modified xsi:type="dcterms:W3CDTF">2021-04-30T17:56:11Z</dcterms:modified>
</cp:coreProperties>
</file>